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56" r:id="rId2"/>
    <p:sldId id="256" r:id="rId3"/>
    <p:sldId id="259" r:id="rId4"/>
    <p:sldId id="284" r:id="rId5"/>
    <p:sldId id="260" r:id="rId6"/>
    <p:sldId id="262" r:id="rId7"/>
    <p:sldId id="287" r:id="rId8"/>
    <p:sldId id="263" r:id="rId9"/>
    <p:sldId id="286" r:id="rId10"/>
    <p:sldId id="290" r:id="rId11"/>
    <p:sldId id="291" r:id="rId12"/>
    <p:sldId id="295" r:id="rId13"/>
    <p:sldId id="296" r:id="rId14"/>
    <p:sldId id="297" r:id="rId15"/>
    <p:sldId id="298" r:id="rId16"/>
    <p:sldId id="302" r:id="rId17"/>
    <p:sldId id="299" r:id="rId18"/>
    <p:sldId id="300" r:id="rId19"/>
    <p:sldId id="301" r:id="rId20"/>
    <p:sldId id="303" r:id="rId21"/>
    <p:sldId id="304" r:id="rId22"/>
    <p:sldId id="305" r:id="rId23"/>
    <p:sldId id="307" r:id="rId24"/>
    <p:sldId id="306" r:id="rId25"/>
    <p:sldId id="314" r:id="rId26"/>
    <p:sldId id="315" r:id="rId27"/>
    <p:sldId id="344" r:id="rId28"/>
    <p:sldId id="337" r:id="rId29"/>
    <p:sldId id="339" r:id="rId30"/>
    <p:sldId id="335" r:id="rId31"/>
    <p:sldId id="338" r:id="rId32"/>
    <p:sldId id="340" r:id="rId33"/>
    <p:sldId id="317" r:id="rId34"/>
    <p:sldId id="311" r:id="rId35"/>
    <p:sldId id="328" r:id="rId36"/>
    <p:sldId id="330" r:id="rId37"/>
    <p:sldId id="333" r:id="rId38"/>
    <p:sldId id="331" r:id="rId39"/>
    <p:sldId id="334" r:id="rId40"/>
    <p:sldId id="332" r:id="rId41"/>
    <p:sldId id="341" r:id="rId42"/>
    <p:sldId id="342" r:id="rId43"/>
    <p:sldId id="343" r:id="rId44"/>
    <p:sldId id="347" r:id="rId45"/>
    <p:sldId id="345" r:id="rId46"/>
    <p:sldId id="348" r:id="rId47"/>
    <p:sldId id="346" r:id="rId48"/>
    <p:sldId id="308" r:id="rId49"/>
    <p:sldId id="349" r:id="rId50"/>
    <p:sldId id="354" r:id="rId51"/>
    <p:sldId id="350" r:id="rId52"/>
    <p:sldId id="312" r:id="rId53"/>
    <p:sldId id="320" r:id="rId54"/>
    <p:sldId id="355" r:id="rId55"/>
    <p:sldId id="351" r:id="rId56"/>
    <p:sldId id="352" r:id="rId57"/>
    <p:sldId id="353" r:id="rId58"/>
    <p:sldId id="265" r:id="rId59"/>
    <p:sldId id="28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E8EE4A2-0508-4075-8EF1-A74C2F67CD4E}">
          <p14:sldIdLst>
            <p14:sldId id="356"/>
            <p14:sldId id="256"/>
            <p14:sldId id="259"/>
            <p14:sldId id="284"/>
            <p14:sldId id="260"/>
            <p14:sldId id="262"/>
            <p14:sldId id="287"/>
            <p14:sldId id="263"/>
            <p14:sldId id="286"/>
            <p14:sldId id="290"/>
            <p14:sldId id="291"/>
            <p14:sldId id="295"/>
            <p14:sldId id="296"/>
            <p14:sldId id="297"/>
            <p14:sldId id="298"/>
            <p14:sldId id="302"/>
            <p14:sldId id="299"/>
            <p14:sldId id="300"/>
            <p14:sldId id="301"/>
            <p14:sldId id="303"/>
            <p14:sldId id="304"/>
            <p14:sldId id="305"/>
            <p14:sldId id="307"/>
            <p14:sldId id="306"/>
            <p14:sldId id="314"/>
          </p14:sldIdLst>
        </p14:section>
        <p14:section name="Section 1" id="{6CD11721-3951-4489-B30E-158D344874CE}">
          <p14:sldIdLst>
            <p14:sldId id="315"/>
            <p14:sldId id="344"/>
            <p14:sldId id="337"/>
            <p14:sldId id="339"/>
            <p14:sldId id="335"/>
            <p14:sldId id="338"/>
            <p14:sldId id="340"/>
            <p14:sldId id="317"/>
            <p14:sldId id="311"/>
            <p14:sldId id="328"/>
            <p14:sldId id="330"/>
            <p14:sldId id="333"/>
            <p14:sldId id="331"/>
            <p14:sldId id="334"/>
            <p14:sldId id="332"/>
            <p14:sldId id="341"/>
            <p14:sldId id="342"/>
            <p14:sldId id="343"/>
            <p14:sldId id="347"/>
            <p14:sldId id="345"/>
            <p14:sldId id="348"/>
            <p14:sldId id="346"/>
            <p14:sldId id="308"/>
            <p14:sldId id="349"/>
            <p14:sldId id="354"/>
            <p14:sldId id="350"/>
            <p14:sldId id="312"/>
            <p14:sldId id="320"/>
            <p14:sldId id="355"/>
            <p14:sldId id="351"/>
            <p14:sldId id="352"/>
            <p14:sldId id="353"/>
            <p14:sldId id="265"/>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AA8D"/>
    <a:srgbClr val="28AE81"/>
    <a:srgbClr val="2AB882"/>
    <a:srgbClr val="435CD9"/>
    <a:srgbClr val="CE3A3A"/>
    <a:srgbClr val="182582"/>
    <a:srgbClr val="C0CB2F"/>
    <a:srgbClr val="BCBCBC"/>
    <a:srgbClr val="377942"/>
    <a:srgbClr val="ADC1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50" autoAdjust="0"/>
    <p:restoredTop sz="94291" autoAdjust="0"/>
  </p:normalViewPr>
  <p:slideViewPr>
    <p:cSldViewPr snapToGrid="0">
      <p:cViewPr varScale="1">
        <p:scale>
          <a:sx n="74" d="100"/>
          <a:sy n="74" d="100"/>
        </p:scale>
        <p:origin x="73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8AB7A-7A13-4905-85F5-A951336FAC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7C9E77-1328-43E1-BD0B-554AE308BC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D9FAD7-DF1E-4B7F-8CB9-79B82E54CA25}"/>
              </a:ext>
            </a:extLst>
          </p:cNvPr>
          <p:cNvSpPr>
            <a:spLocks noGrp="1"/>
          </p:cNvSpPr>
          <p:nvPr>
            <p:ph type="dt" sz="half" idx="10"/>
          </p:nvPr>
        </p:nvSpPr>
        <p:spPr/>
        <p:txBody>
          <a:bodyPr/>
          <a:lstStyle/>
          <a:p>
            <a:fld id="{D2DBD0F0-DF52-4B99-AB36-8B1E2114B20E}" type="datetimeFigureOut">
              <a:rPr lang="en-US" smtClean="0"/>
              <a:t>10/27/2020</a:t>
            </a:fld>
            <a:endParaRPr lang="en-US"/>
          </a:p>
        </p:txBody>
      </p:sp>
      <p:sp>
        <p:nvSpPr>
          <p:cNvPr id="5" name="Footer Placeholder 4">
            <a:extLst>
              <a:ext uri="{FF2B5EF4-FFF2-40B4-BE49-F238E27FC236}">
                <a16:creationId xmlns:a16="http://schemas.microsoft.com/office/drawing/2014/main" id="{E1C4E914-96DC-4FD6-BB02-21ED2ADEAB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838C5-FB09-477B-B57A-CAE78FFC703B}"/>
              </a:ext>
            </a:extLst>
          </p:cNvPr>
          <p:cNvSpPr>
            <a:spLocks noGrp="1"/>
          </p:cNvSpPr>
          <p:nvPr>
            <p:ph type="sldNum" sz="quarter" idx="12"/>
          </p:nvPr>
        </p:nvSpPr>
        <p:spPr/>
        <p:txBody>
          <a:bodyPr/>
          <a:lstStyle/>
          <a:p>
            <a:fld id="{DC63297D-C8C3-49CB-B17F-6BD01F175A6B}" type="slidenum">
              <a:rPr lang="en-US" smtClean="0"/>
              <a:t>‹#›</a:t>
            </a:fld>
            <a:endParaRPr lang="en-US"/>
          </a:p>
        </p:txBody>
      </p:sp>
    </p:spTree>
    <p:extLst>
      <p:ext uri="{BB962C8B-B14F-4D97-AF65-F5344CB8AC3E}">
        <p14:creationId xmlns:p14="http://schemas.microsoft.com/office/powerpoint/2010/main" val="2790254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1435-257B-4ECA-BFE7-64709E843D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EEC8DC-9381-45D0-9246-ED236209BB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2B43D-363E-4DE6-B587-126F1110A487}"/>
              </a:ext>
            </a:extLst>
          </p:cNvPr>
          <p:cNvSpPr>
            <a:spLocks noGrp="1"/>
          </p:cNvSpPr>
          <p:nvPr>
            <p:ph type="dt" sz="half" idx="10"/>
          </p:nvPr>
        </p:nvSpPr>
        <p:spPr/>
        <p:txBody>
          <a:bodyPr/>
          <a:lstStyle/>
          <a:p>
            <a:fld id="{D2DBD0F0-DF52-4B99-AB36-8B1E2114B20E}" type="datetimeFigureOut">
              <a:rPr lang="en-US" smtClean="0"/>
              <a:t>10/27/2020</a:t>
            </a:fld>
            <a:endParaRPr lang="en-US"/>
          </a:p>
        </p:txBody>
      </p:sp>
      <p:sp>
        <p:nvSpPr>
          <p:cNvPr id="5" name="Footer Placeholder 4">
            <a:extLst>
              <a:ext uri="{FF2B5EF4-FFF2-40B4-BE49-F238E27FC236}">
                <a16:creationId xmlns:a16="http://schemas.microsoft.com/office/drawing/2014/main" id="{5F52E467-9B84-4F4B-8654-87C64A039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114915-A972-42BB-891F-1498AF21C709}"/>
              </a:ext>
            </a:extLst>
          </p:cNvPr>
          <p:cNvSpPr>
            <a:spLocks noGrp="1"/>
          </p:cNvSpPr>
          <p:nvPr>
            <p:ph type="sldNum" sz="quarter" idx="12"/>
          </p:nvPr>
        </p:nvSpPr>
        <p:spPr/>
        <p:txBody>
          <a:bodyPr/>
          <a:lstStyle/>
          <a:p>
            <a:fld id="{DC63297D-C8C3-49CB-B17F-6BD01F175A6B}" type="slidenum">
              <a:rPr lang="en-US" smtClean="0"/>
              <a:t>‹#›</a:t>
            </a:fld>
            <a:endParaRPr lang="en-US"/>
          </a:p>
        </p:txBody>
      </p:sp>
    </p:spTree>
    <p:extLst>
      <p:ext uri="{BB962C8B-B14F-4D97-AF65-F5344CB8AC3E}">
        <p14:creationId xmlns:p14="http://schemas.microsoft.com/office/powerpoint/2010/main" val="2778936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C44D9D-6A91-451F-A3F8-273B3FF2E0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CEA454-3EC4-4C16-AD61-2A1A58DE533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84532-1B48-4E3E-805A-8E01C9909877}"/>
              </a:ext>
            </a:extLst>
          </p:cNvPr>
          <p:cNvSpPr>
            <a:spLocks noGrp="1"/>
          </p:cNvSpPr>
          <p:nvPr>
            <p:ph type="dt" sz="half" idx="10"/>
          </p:nvPr>
        </p:nvSpPr>
        <p:spPr/>
        <p:txBody>
          <a:bodyPr/>
          <a:lstStyle/>
          <a:p>
            <a:fld id="{D2DBD0F0-DF52-4B99-AB36-8B1E2114B20E}" type="datetimeFigureOut">
              <a:rPr lang="en-US" smtClean="0"/>
              <a:t>10/27/2020</a:t>
            </a:fld>
            <a:endParaRPr lang="en-US"/>
          </a:p>
        </p:txBody>
      </p:sp>
      <p:sp>
        <p:nvSpPr>
          <p:cNvPr id="5" name="Footer Placeholder 4">
            <a:extLst>
              <a:ext uri="{FF2B5EF4-FFF2-40B4-BE49-F238E27FC236}">
                <a16:creationId xmlns:a16="http://schemas.microsoft.com/office/drawing/2014/main" id="{30F962AF-C00E-41D7-8D02-375C5AAC8E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4B3D9-AF0C-40F0-A269-F98E82C7A379}"/>
              </a:ext>
            </a:extLst>
          </p:cNvPr>
          <p:cNvSpPr>
            <a:spLocks noGrp="1"/>
          </p:cNvSpPr>
          <p:nvPr>
            <p:ph type="sldNum" sz="quarter" idx="12"/>
          </p:nvPr>
        </p:nvSpPr>
        <p:spPr/>
        <p:txBody>
          <a:bodyPr/>
          <a:lstStyle/>
          <a:p>
            <a:fld id="{DC63297D-C8C3-49CB-B17F-6BD01F175A6B}" type="slidenum">
              <a:rPr lang="en-US" smtClean="0"/>
              <a:t>‹#›</a:t>
            </a:fld>
            <a:endParaRPr lang="en-US"/>
          </a:p>
        </p:txBody>
      </p:sp>
    </p:spTree>
    <p:extLst>
      <p:ext uri="{BB962C8B-B14F-4D97-AF65-F5344CB8AC3E}">
        <p14:creationId xmlns:p14="http://schemas.microsoft.com/office/powerpoint/2010/main" val="1047329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668C-B6B6-4FB5-9443-6B3623D481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189511-0B31-48E4-86DF-F2B3B87888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C410C-879D-4070-B76C-E01DB347F914}"/>
              </a:ext>
            </a:extLst>
          </p:cNvPr>
          <p:cNvSpPr>
            <a:spLocks noGrp="1"/>
          </p:cNvSpPr>
          <p:nvPr>
            <p:ph type="dt" sz="half" idx="10"/>
          </p:nvPr>
        </p:nvSpPr>
        <p:spPr/>
        <p:txBody>
          <a:bodyPr/>
          <a:lstStyle/>
          <a:p>
            <a:fld id="{D2DBD0F0-DF52-4B99-AB36-8B1E2114B20E}" type="datetimeFigureOut">
              <a:rPr lang="en-US" smtClean="0"/>
              <a:t>10/27/2020</a:t>
            </a:fld>
            <a:endParaRPr lang="en-US"/>
          </a:p>
        </p:txBody>
      </p:sp>
      <p:sp>
        <p:nvSpPr>
          <p:cNvPr id="5" name="Footer Placeholder 4">
            <a:extLst>
              <a:ext uri="{FF2B5EF4-FFF2-40B4-BE49-F238E27FC236}">
                <a16:creationId xmlns:a16="http://schemas.microsoft.com/office/drawing/2014/main" id="{BD164B59-D741-4184-91A3-C1F09EF334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E3F66D-956D-44CC-AF2B-E497D681F670}"/>
              </a:ext>
            </a:extLst>
          </p:cNvPr>
          <p:cNvSpPr>
            <a:spLocks noGrp="1"/>
          </p:cNvSpPr>
          <p:nvPr>
            <p:ph type="sldNum" sz="quarter" idx="12"/>
          </p:nvPr>
        </p:nvSpPr>
        <p:spPr/>
        <p:txBody>
          <a:bodyPr/>
          <a:lstStyle/>
          <a:p>
            <a:fld id="{DC63297D-C8C3-49CB-B17F-6BD01F175A6B}" type="slidenum">
              <a:rPr lang="en-US" smtClean="0"/>
              <a:t>‹#›</a:t>
            </a:fld>
            <a:endParaRPr lang="en-US"/>
          </a:p>
        </p:txBody>
      </p:sp>
    </p:spTree>
    <p:extLst>
      <p:ext uri="{BB962C8B-B14F-4D97-AF65-F5344CB8AC3E}">
        <p14:creationId xmlns:p14="http://schemas.microsoft.com/office/powerpoint/2010/main" val="3461794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F26A4-D9F4-40E7-873A-F8259661FB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415D38-8847-4B2E-9839-BC2ECF535E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D9CDDBC-B5BA-43D9-B93E-4964C8344683}"/>
              </a:ext>
            </a:extLst>
          </p:cNvPr>
          <p:cNvSpPr>
            <a:spLocks noGrp="1"/>
          </p:cNvSpPr>
          <p:nvPr>
            <p:ph type="dt" sz="half" idx="10"/>
          </p:nvPr>
        </p:nvSpPr>
        <p:spPr/>
        <p:txBody>
          <a:bodyPr/>
          <a:lstStyle/>
          <a:p>
            <a:fld id="{D2DBD0F0-DF52-4B99-AB36-8B1E2114B20E}" type="datetimeFigureOut">
              <a:rPr lang="en-US" smtClean="0"/>
              <a:t>10/27/2020</a:t>
            </a:fld>
            <a:endParaRPr lang="en-US"/>
          </a:p>
        </p:txBody>
      </p:sp>
      <p:sp>
        <p:nvSpPr>
          <p:cNvPr id="5" name="Footer Placeholder 4">
            <a:extLst>
              <a:ext uri="{FF2B5EF4-FFF2-40B4-BE49-F238E27FC236}">
                <a16:creationId xmlns:a16="http://schemas.microsoft.com/office/drawing/2014/main" id="{F721F97C-13A4-4CBC-8322-27678AAC6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8C389-F302-4BCE-944F-94419BC772A5}"/>
              </a:ext>
            </a:extLst>
          </p:cNvPr>
          <p:cNvSpPr>
            <a:spLocks noGrp="1"/>
          </p:cNvSpPr>
          <p:nvPr>
            <p:ph type="sldNum" sz="quarter" idx="12"/>
          </p:nvPr>
        </p:nvSpPr>
        <p:spPr/>
        <p:txBody>
          <a:bodyPr/>
          <a:lstStyle/>
          <a:p>
            <a:fld id="{DC63297D-C8C3-49CB-B17F-6BD01F175A6B}" type="slidenum">
              <a:rPr lang="en-US" smtClean="0"/>
              <a:t>‹#›</a:t>
            </a:fld>
            <a:endParaRPr lang="en-US"/>
          </a:p>
        </p:txBody>
      </p:sp>
    </p:spTree>
    <p:extLst>
      <p:ext uri="{BB962C8B-B14F-4D97-AF65-F5344CB8AC3E}">
        <p14:creationId xmlns:p14="http://schemas.microsoft.com/office/powerpoint/2010/main" val="2440084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FB4A9-6983-44F5-B1E0-EED95C1316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CB8A53-67CC-4DC6-AFB0-4638F34EF5F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1B4F76-2F45-4EE5-A070-7026A2221F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BAF5C5-AA4C-4184-868C-10FCB2DEB646}"/>
              </a:ext>
            </a:extLst>
          </p:cNvPr>
          <p:cNvSpPr>
            <a:spLocks noGrp="1"/>
          </p:cNvSpPr>
          <p:nvPr>
            <p:ph type="dt" sz="half" idx="10"/>
          </p:nvPr>
        </p:nvSpPr>
        <p:spPr/>
        <p:txBody>
          <a:bodyPr/>
          <a:lstStyle/>
          <a:p>
            <a:fld id="{D2DBD0F0-DF52-4B99-AB36-8B1E2114B20E}" type="datetimeFigureOut">
              <a:rPr lang="en-US" smtClean="0"/>
              <a:t>10/27/2020</a:t>
            </a:fld>
            <a:endParaRPr lang="en-US"/>
          </a:p>
        </p:txBody>
      </p:sp>
      <p:sp>
        <p:nvSpPr>
          <p:cNvPr id="6" name="Footer Placeholder 5">
            <a:extLst>
              <a:ext uri="{FF2B5EF4-FFF2-40B4-BE49-F238E27FC236}">
                <a16:creationId xmlns:a16="http://schemas.microsoft.com/office/drawing/2014/main" id="{F60A908F-4A58-46F9-8C66-64351150E0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6CF914-D292-48EF-AABE-F3FD333F2C55}"/>
              </a:ext>
            </a:extLst>
          </p:cNvPr>
          <p:cNvSpPr>
            <a:spLocks noGrp="1"/>
          </p:cNvSpPr>
          <p:nvPr>
            <p:ph type="sldNum" sz="quarter" idx="12"/>
          </p:nvPr>
        </p:nvSpPr>
        <p:spPr/>
        <p:txBody>
          <a:bodyPr/>
          <a:lstStyle/>
          <a:p>
            <a:fld id="{DC63297D-C8C3-49CB-B17F-6BD01F175A6B}" type="slidenum">
              <a:rPr lang="en-US" smtClean="0"/>
              <a:t>‹#›</a:t>
            </a:fld>
            <a:endParaRPr lang="en-US"/>
          </a:p>
        </p:txBody>
      </p:sp>
    </p:spTree>
    <p:extLst>
      <p:ext uri="{BB962C8B-B14F-4D97-AF65-F5344CB8AC3E}">
        <p14:creationId xmlns:p14="http://schemas.microsoft.com/office/powerpoint/2010/main" val="295542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00E97-0A67-4CA0-B7D2-7A91126E09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478009-BC93-48FD-BAA9-C751AD2394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23FE5A2-B1E3-46C8-B513-47E6834790A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2CD1D-EA06-4030-BEC6-80B050C0F1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B1F6986-173D-436A-95C3-E31F9C1DF69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DAFE3E-528D-45A1-989A-CD5657EBF2DA}"/>
              </a:ext>
            </a:extLst>
          </p:cNvPr>
          <p:cNvSpPr>
            <a:spLocks noGrp="1"/>
          </p:cNvSpPr>
          <p:nvPr>
            <p:ph type="dt" sz="half" idx="10"/>
          </p:nvPr>
        </p:nvSpPr>
        <p:spPr/>
        <p:txBody>
          <a:bodyPr/>
          <a:lstStyle/>
          <a:p>
            <a:fld id="{D2DBD0F0-DF52-4B99-AB36-8B1E2114B20E}" type="datetimeFigureOut">
              <a:rPr lang="en-US" smtClean="0"/>
              <a:t>10/27/2020</a:t>
            </a:fld>
            <a:endParaRPr lang="en-US"/>
          </a:p>
        </p:txBody>
      </p:sp>
      <p:sp>
        <p:nvSpPr>
          <p:cNvPr id="8" name="Footer Placeholder 7">
            <a:extLst>
              <a:ext uri="{FF2B5EF4-FFF2-40B4-BE49-F238E27FC236}">
                <a16:creationId xmlns:a16="http://schemas.microsoft.com/office/drawing/2014/main" id="{A187670F-264E-42F1-A749-EE8489A386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F6216A-0CDA-4619-9C21-C89D3176304B}"/>
              </a:ext>
            </a:extLst>
          </p:cNvPr>
          <p:cNvSpPr>
            <a:spLocks noGrp="1"/>
          </p:cNvSpPr>
          <p:nvPr>
            <p:ph type="sldNum" sz="quarter" idx="12"/>
          </p:nvPr>
        </p:nvSpPr>
        <p:spPr/>
        <p:txBody>
          <a:bodyPr/>
          <a:lstStyle/>
          <a:p>
            <a:fld id="{DC63297D-C8C3-49CB-B17F-6BD01F175A6B}" type="slidenum">
              <a:rPr lang="en-US" smtClean="0"/>
              <a:t>‹#›</a:t>
            </a:fld>
            <a:endParaRPr lang="en-US"/>
          </a:p>
        </p:txBody>
      </p:sp>
    </p:spTree>
    <p:extLst>
      <p:ext uri="{BB962C8B-B14F-4D97-AF65-F5344CB8AC3E}">
        <p14:creationId xmlns:p14="http://schemas.microsoft.com/office/powerpoint/2010/main" val="1602102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D3E08-AF63-44C0-B4AB-48D386B714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25CD72-6AE3-49CE-88AB-D30ADF1FE88C}"/>
              </a:ext>
            </a:extLst>
          </p:cNvPr>
          <p:cNvSpPr>
            <a:spLocks noGrp="1"/>
          </p:cNvSpPr>
          <p:nvPr>
            <p:ph type="dt" sz="half" idx="10"/>
          </p:nvPr>
        </p:nvSpPr>
        <p:spPr/>
        <p:txBody>
          <a:bodyPr/>
          <a:lstStyle/>
          <a:p>
            <a:fld id="{D2DBD0F0-DF52-4B99-AB36-8B1E2114B20E}" type="datetimeFigureOut">
              <a:rPr lang="en-US" smtClean="0"/>
              <a:t>10/27/2020</a:t>
            </a:fld>
            <a:endParaRPr lang="en-US"/>
          </a:p>
        </p:txBody>
      </p:sp>
      <p:sp>
        <p:nvSpPr>
          <p:cNvPr id="4" name="Footer Placeholder 3">
            <a:extLst>
              <a:ext uri="{FF2B5EF4-FFF2-40B4-BE49-F238E27FC236}">
                <a16:creationId xmlns:a16="http://schemas.microsoft.com/office/drawing/2014/main" id="{C5504783-685C-4BA2-95AA-EC78295BBB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08867-EB65-4A01-891C-ECEBFD847464}"/>
              </a:ext>
            </a:extLst>
          </p:cNvPr>
          <p:cNvSpPr>
            <a:spLocks noGrp="1"/>
          </p:cNvSpPr>
          <p:nvPr>
            <p:ph type="sldNum" sz="quarter" idx="12"/>
          </p:nvPr>
        </p:nvSpPr>
        <p:spPr/>
        <p:txBody>
          <a:bodyPr/>
          <a:lstStyle/>
          <a:p>
            <a:fld id="{DC63297D-C8C3-49CB-B17F-6BD01F175A6B}" type="slidenum">
              <a:rPr lang="en-US" smtClean="0"/>
              <a:t>‹#›</a:t>
            </a:fld>
            <a:endParaRPr lang="en-US"/>
          </a:p>
        </p:txBody>
      </p:sp>
    </p:spTree>
    <p:extLst>
      <p:ext uri="{BB962C8B-B14F-4D97-AF65-F5344CB8AC3E}">
        <p14:creationId xmlns:p14="http://schemas.microsoft.com/office/powerpoint/2010/main" val="2505649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052485-F0BD-4488-9577-BBA47C34F58B}"/>
              </a:ext>
            </a:extLst>
          </p:cNvPr>
          <p:cNvSpPr>
            <a:spLocks noGrp="1"/>
          </p:cNvSpPr>
          <p:nvPr>
            <p:ph type="dt" sz="half" idx="10"/>
          </p:nvPr>
        </p:nvSpPr>
        <p:spPr/>
        <p:txBody>
          <a:bodyPr/>
          <a:lstStyle/>
          <a:p>
            <a:fld id="{D2DBD0F0-DF52-4B99-AB36-8B1E2114B20E}" type="datetimeFigureOut">
              <a:rPr lang="en-US" smtClean="0"/>
              <a:t>10/27/2020</a:t>
            </a:fld>
            <a:endParaRPr lang="en-US"/>
          </a:p>
        </p:txBody>
      </p:sp>
      <p:sp>
        <p:nvSpPr>
          <p:cNvPr id="3" name="Footer Placeholder 2">
            <a:extLst>
              <a:ext uri="{FF2B5EF4-FFF2-40B4-BE49-F238E27FC236}">
                <a16:creationId xmlns:a16="http://schemas.microsoft.com/office/drawing/2014/main" id="{B69BCD9C-5FEC-4761-A068-10565E45D8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862DF7-86E8-4A72-802C-10C3137C839B}"/>
              </a:ext>
            </a:extLst>
          </p:cNvPr>
          <p:cNvSpPr>
            <a:spLocks noGrp="1"/>
          </p:cNvSpPr>
          <p:nvPr>
            <p:ph type="sldNum" sz="quarter" idx="12"/>
          </p:nvPr>
        </p:nvSpPr>
        <p:spPr/>
        <p:txBody>
          <a:bodyPr/>
          <a:lstStyle/>
          <a:p>
            <a:fld id="{DC63297D-C8C3-49CB-B17F-6BD01F175A6B}" type="slidenum">
              <a:rPr lang="en-US" smtClean="0"/>
              <a:t>‹#›</a:t>
            </a:fld>
            <a:endParaRPr lang="en-US"/>
          </a:p>
        </p:txBody>
      </p:sp>
    </p:spTree>
    <p:extLst>
      <p:ext uri="{BB962C8B-B14F-4D97-AF65-F5344CB8AC3E}">
        <p14:creationId xmlns:p14="http://schemas.microsoft.com/office/powerpoint/2010/main" val="8123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99DD-08E4-418B-A377-8E87B746CE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7D7801-2128-4649-9C4B-DB3C8DCD2B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518F33-CF80-4A5F-81BA-C962C18022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19D2960-0018-4BB3-9294-634B7A9D62C8}"/>
              </a:ext>
            </a:extLst>
          </p:cNvPr>
          <p:cNvSpPr>
            <a:spLocks noGrp="1"/>
          </p:cNvSpPr>
          <p:nvPr>
            <p:ph type="dt" sz="half" idx="10"/>
          </p:nvPr>
        </p:nvSpPr>
        <p:spPr/>
        <p:txBody>
          <a:bodyPr/>
          <a:lstStyle/>
          <a:p>
            <a:fld id="{D2DBD0F0-DF52-4B99-AB36-8B1E2114B20E}" type="datetimeFigureOut">
              <a:rPr lang="en-US" smtClean="0"/>
              <a:t>10/27/2020</a:t>
            </a:fld>
            <a:endParaRPr lang="en-US"/>
          </a:p>
        </p:txBody>
      </p:sp>
      <p:sp>
        <p:nvSpPr>
          <p:cNvPr id="6" name="Footer Placeholder 5">
            <a:extLst>
              <a:ext uri="{FF2B5EF4-FFF2-40B4-BE49-F238E27FC236}">
                <a16:creationId xmlns:a16="http://schemas.microsoft.com/office/drawing/2014/main" id="{B25BE5D6-7952-4B30-BA26-CE2452E42D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8DAAE8-A8DB-41B2-92DA-4794E495FB0D}"/>
              </a:ext>
            </a:extLst>
          </p:cNvPr>
          <p:cNvSpPr>
            <a:spLocks noGrp="1"/>
          </p:cNvSpPr>
          <p:nvPr>
            <p:ph type="sldNum" sz="quarter" idx="12"/>
          </p:nvPr>
        </p:nvSpPr>
        <p:spPr/>
        <p:txBody>
          <a:bodyPr/>
          <a:lstStyle/>
          <a:p>
            <a:fld id="{DC63297D-C8C3-49CB-B17F-6BD01F175A6B}" type="slidenum">
              <a:rPr lang="en-US" smtClean="0"/>
              <a:t>‹#›</a:t>
            </a:fld>
            <a:endParaRPr lang="en-US"/>
          </a:p>
        </p:txBody>
      </p:sp>
    </p:spTree>
    <p:extLst>
      <p:ext uri="{BB962C8B-B14F-4D97-AF65-F5344CB8AC3E}">
        <p14:creationId xmlns:p14="http://schemas.microsoft.com/office/powerpoint/2010/main" val="920609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48B6-FC4D-480D-878C-4B59617A72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E45037-CB4E-4305-94E5-790AEFF7DC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7F76DC-FF8C-437B-815D-EDF3E548F7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DC7483-E0CA-4AA6-AE13-F6F3881115BB}"/>
              </a:ext>
            </a:extLst>
          </p:cNvPr>
          <p:cNvSpPr>
            <a:spLocks noGrp="1"/>
          </p:cNvSpPr>
          <p:nvPr>
            <p:ph type="dt" sz="half" idx="10"/>
          </p:nvPr>
        </p:nvSpPr>
        <p:spPr/>
        <p:txBody>
          <a:bodyPr/>
          <a:lstStyle/>
          <a:p>
            <a:fld id="{D2DBD0F0-DF52-4B99-AB36-8B1E2114B20E}" type="datetimeFigureOut">
              <a:rPr lang="en-US" smtClean="0"/>
              <a:t>10/27/2020</a:t>
            </a:fld>
            <a:endParaRPr lang="en-US"/>
          </a:p>
        </p:txBody>
      </p:sp>
      <p:sp>
        <p:nvSpPr>
          <p:cNvPr id="6" name="Footer Placeholder 5">
            <a:extLst>
              <a:ext uri="{FF2B5EF4-FFF2-40B4-BE49-F238E27FC236}">
                <a16:creationId xmlns:a16="http://schemas.microsoft.com/office/drawing/2014/main" id="{01D077BB-496E-4A17-86B9-3488F0C134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70F5B-2461-43CB-BBCB-F13E834455A1}"/>
              </a:ext>
            </a:extLst>
          </p:cNvPr>
          <p:cNvSpPr>
            <a:spLocks noGrp="1"/>
          </p:cNvSpPr>
          <p:nvPr>
            <p:ph type="sldNum" sz="quarter" idx="12"/>
          </p:nvPr>
        </p:nvSpPr>
        <p:spPr/>
        <p:txBody>
          <a:bodyPr/>
          <a:lstStyle/>
          <a:p>
            <a:fld id="{DC63297D-C8C3-49CB-B17F-6BD01F175A6B}" type="slidenum">
              <a:rPr lang="en-US" smtClean="0"/>
              <a:t>‹#›</a:t>
            </a:fld>
            <a:endParaRPr lang="en-US"/>
          </a:p>
        </p:txBody>
      </p:sp>
    </p:spTree>
    <p:extLst>
      <p:ext uri="{BB962C8B-B14F-4D97-AF65-F5344CB8AC3E}">
        <p14:creationId xmlns:p14="http://schemas.microsoft.com/office/powerpoint/2010/main" val="3426528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86A8A9-6691-472B-87D9-BBCAB77C9D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114A03-B485-44B0-9DA0-D3D0E44DD4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03CD35-3D2A-4083-8B82-EB5298DAB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BD0F0-DF52-4B99-AB36-8B1E2114B20E}" type="datetimeFigureOut">
              <a:rPr lang="en-US" smtClean="0"/>
              <a:t>10/27/2020</a:t>
            </a:fld>
            <a:endParaRPr lang="en-US"/>
          </a:p>
        </p:txBody>
      </p:sp>
      <p:sp>
        <p:nvSpPr>
          <p:cNvPr id="5" name="Footer Placeholder 4">
            <a:extLst>
              <a:ext uri="{FF2B5EF4-FFF2-40B4-BE49-F238E27FC236}">
                <a16:creationId xmlns:a16="http://schemas.microsoft.com/office/drawing/2014/main" id="{4CF27272-F962-4D22-853C-81A52F86DB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5BA47A-26FC-4556-B746-E3AAB0A6B2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63297D-C8C3-49CB-B17F-6BD01F175A6B}" type="slidenum">
              <a:rPr lang="en-US" smtClean="0"/>
              <a:t>‹#›</a:t>
            </a:fld>
            <a:endParaRPr lang="en-US"/>
          </a:p>
        </p:txBody>
      </p:sp>
    </p:spTree>
    <p:extLst>
      <p:ext uri="{BB962C8B-B14F-4D97-AF65-F5344CB8AC3E}">
        <p14:creationId xmlns:p14="http://schemas.microsoft.com/office/powerpoint/2010/main" val="1395907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3"/><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png"/><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png"/><Relationship Id="rId4"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slide" Target="slide2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6.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slide" Target="slide28.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26.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slide" Target="slide28.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3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slide" Target="slide2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 Target="slide31.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slide" Target="slide33.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 Target="slide31.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slide" Target="slide33.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1.jpeg"/><Relationship Id="rId2" Type="http://schemas.openxmlformats.org/officeDocument/2006/relationships/slide" Target="slide38.xml"/><Relationship Id="rId1" Type="http://schemas.openxmlformats.org/officeDocument/2006/relationships/slideLayout" Target="../slideLayouts/slideLayout7.xml"/><Relationship Id="rId6" Type="http://schemas.openxmlformats.org/officeDocument/2006/relationships/slide" Target="slide36.xml"/><Relationship Id="rId5" Type="http://schemas.openxmlformats.org/officeDocument/2006/relationships/image" Target="../media/image20.jpeg"/><Relationship Id="rId4" Type="http://schemas.openxmlformats.org/officeDocument/2006/relationships/slide" Target="slide40.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1.jpeg"/><Relationship Id="rId2" Type="http://schemas.openxmlformats.org/officeDocument/2006/relationships/slide" Target="slide38.xml"/><Relationship Id="rId1" Type="http://schemas.openxmlformats.org/officeDocument/2006/relationships/slideLayout" Target="../slideLayouts/slideLayout7.xml"/><Relationship Id="rId6" Type="http://schemas.openxmlformats.org/officeDocument/2006/relationships/slide" Target="slide36.xml"/><Relationship Id="rId5" Type="http://schemas.openxmlformats.org/officeDocument/2006/relationships/image" Target="../media/image20.jpeg"/><Relationship Id="rId4" Type="http://schemas.openxmlformats.org/officeDocument/2006/relationships/slide" Target="slide40.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1.jpeg"/><Relationship Id="rId2" Type="http://schemas.openxmlformats.org/officeDocument/2006/relationships/slide" Target="slide38.xml"/><Relationship Id="rId1" Type="http://schemas.openxmlformats.org/officeDocument/2006/relationships/slideLayout" Target="../slideLayouts/slideLayout7.xml"/><Relationship Id="rId6" Type="http://schemas.openxmlformats.org/officeDocument/2006/relationships/slide" Target="slide36.xml"/><Relationship Id="rId5" Type="http://schemas.openxmlformats.org/officeDocument/2006/relationships/image" Target="../media/image20.jpeg"/><Relationship Id="rId4" Type="http://schemas.openxmlformats.org/officeDocument/2006/relationships/slide" Target="slide4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image" Target="../media/image1.jpg"/></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4.jpeg"/><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47.xml"/><Relationship Id="rId5" Type="http://schemas.openxmlformats.org/officeDocument/2006/relationships/image" Target="../media/image23.jpeg"/><Relationship Id="rId4" Type="http://schemas.openxmlformats.org/officeDocument/2006/relationships/slide" Target="slide45.xml"/></Relationships>
</file>

<file path=ppt/slides/_rels/slide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4.jpeg"/><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47.xml"/><Relationship Id="rId5" Type="http://schemas.openxmlformats.org/officeDocument/2006/relationships/image" Target="../media/image23.jpeg"/><Relationship Id="rId4" Type="http://schemas.openxmlformats.org/officeDocument/2006/relationships/slide" Target="slide45.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4.jpeg"/><Relationship Id="rId2" Type="http://schemas.openxmlformats.org/officeDocument/2006/relationships/slide" Target="slide43.xml"/><Relationship Id="rId1" Type="http://schemas.openxmlformats.org/officeDocument/2006/relationships/slideLayout" Target="../slideLayouts/slideLayout7.xml"/><Relationship Id="rId6" Type="http://schemas.openxmlformats.org/officeDocument/2006/relationships/slide" Target="slide47.xml"/><Relationship Id="rId5" Type="http://schemas.openxmlformats.org/officeDocument/2006/relationships/image" Target="../media/image23.jpeg"/><Relationship Id="rId4" Type="http://schemas.openxmlformats.org/officeDocument/2006/relationships/slide" Target="slide45.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4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4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slide" Target="slide5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54.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slide" Target="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hyperlink" Target="https://www.google.co.id/" TargetMode="External"/><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hyperlink" Target="file:///C:\videoplayback%20(4).mp4" TargetMode="External"/><Relationship Id="rId1" Type="http://schemas.openxmlformats.org/officeDocument/2006/relationships/slideLayout" Target="../slideLayouts/slideLayout2.xml"/><Relationship Id="rId6" Type="http://schemas.openxmlformats.org/officeDocument/2006/relationships/hyperlink" Target="http://pintubelajarcerdas.blogspot.com/2016/06/tips-cara-menerapkan-ketaatan-kompetisi.html" TargetMode="External"/><Relationship Id="rId5" Type="http://schemas.openxmlformats.org/officeDocument/2006/relationships/image" Target="../media/image37.jpeg"/><Relationship Id="rId4" Type="http://schemas.openxmlformats.org/officeDocument/2006/relationships/hyperlink" Target="http://youtube.com/" TargetMode="External"/><Relationship Id="rId9" Type="http://schemas.openxmlformats.org/officeDocument/2006/relationships/image" Target="../media/image39.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F19D5-08EC-4487-A5BB-97BFF98325EA}"/>
              </a:ext>
            </a:extLst>
          </p:cNvPr>
          <p:cNvSpPr txBox="1"/>
          <p:nvPr/>
        </p:nvSpPr>
        <p:spPr>
          <a:xfrm>
            <a:off x="1247207" y="2762866"/>
            <a:ext cx="10395295" cy="1015663"/>
          </a:xfrm>
          <a:prstGeom prst="rect">
            <a:avLst/>
          </a:prstGeom>
          <a:noFill/>
        </p:spPr>
        <p:txBody>
          <a:bodyPr wrap="square" rtlCol="0">
            <a:spAutoFit/>
          </a:bodyPr>
          <a:lstStyle/>
          <a:p>
            <a:r>
              <a:rPr lang="id-ID" sz="6000" b="1" dirty="0">
                <a:solidFill>
                  <a:schemeClr val="tx1">
                    <a:lumMod val="75000"/>
                    <a:lumOff val="25000"/>
                  </a:schemeClr>
                </a:solidFill>
                <a:latin typeface="Bahnschrift" panose="020B0502040204020203" pitchFamily="34" charset="0"/>
              </a:rPr>
              <a:t>Langsung slide show ya pak…</a:t>
            </a:r>
            <a:endParaRPr lang="en-ID" sz="6000" b="1" dirty="0">
              <a:solidFill>
                <a:schemeClr val="tx1">
                  <a:lumMod val="75000"/>
                  <a:lumOff val="25000"/>
                </a:schemeClr>
              </a:solidFill>
              <a:latin typeface="Bahnschrift" panose="020B0502040204020203" pitchFamily="34" charset="0"/>
            </a:endParaRPr>
          </a:p>
        </p:txBody>
      </p:sp>
    </p:spTree>
    <p:extLst>
      <p:ext uri="{BB962C8B-B14F-4D97-AF65-F5344CB8AC3E}">
        <p14:creationId xmlns:p14="http://schemas.microsoft.com/office/powerpoint/2010/main" val="147301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98E9178-44D3-4ACF-9E24-C60E4A3EE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08" y="0"/>
            <a:ext cx="10237662" cy="6858000"/>
          </a:xfrm>
          <a:prstGeom prst="rect">
            <a:avLst/>
          </a:prstGeom>
        </p:spPr>
      </p:pic>
      <p:sp>
        <p:nvSpPr>
          <p:cNvPr id="4" name="Flowchart: Data 3">
            <a:extLst>
              <a:ext uri="{FF2B5EF4-FFF2-40B4-BE49-F238E27FC236}">
                <a16:creationId xmlns:a16="http://schemas.microsoft.com/office/drawing/2014/main" id="{06F2BC19-051D-4B00-BD4C-B8101419C64E}"/>
              </a:ext>
            </a:extLst>
          </p:cNvPr>
          <p:cNvSpPr/>
          <p:nvPr/>
        </p:nvSpPr>
        <p:spPr>
          <a:xfrm rot="21447975">
            <a:off x="6377802" y="-601368"/>
            <a:ext cx="11389165" cy="7844185"/>
          </a:xfrm>
          <a:prstGeom prst="flowChartInputOutput">
            <a:avLst/>
          </a:prstGeom>
          <a:solidFill>
            <a:srgbClr val="62A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TextBox 8">
            <a:extLst>
              <a:ext uri="{FF2B5EF4-FFF2-40B4-BE49-F238E27FC236}">
                <a16:creationId xmlns:a16="http://schemas.microsoft.com/office/drawing/2014/main" id="{3F46E6D0-7EB8-423A-8F36-B077B0508ED0}"/>
              </a:ext>
            </a:extLst>
          </p:cNvPr>
          <p:cNvSpPr txBox="1"/>
          <p:nvPr/>
        </p:nvSpPr>
        <p:spPr>
          <a:xfrm>
            <a:off x="8001319" y="2275939"/>
            <a:ext cx="3676650" cy="3046988"/>
          </a:xfrm>
          <a:prstGeom prst="rect">
            <a:avLst/>
          </a:prstGeom>
          <a:noFill/>
        </p:spPr>
        <p:txBody>
          <a:bodyPr wrap="square" rtlCol="0">
            <a:spAutoFit/>
          </a:bodyPr>
          <a:lstStyle/>
          <a:p>
            <a:r>
              <a:rPr lang="id-ID" sz="2400" dirty="0">
                <a:solidFill>
                  <a:schemeClr val="bg1"/>
                </a:solidFill>
                <a:latin typeface="Bahnschrift" panose="020B0502040204020203" pitchFamily="34" charset="0"/>
              </a:rPr>
              <a:t>merupakan sinyal LTE power yang diterima oleh user dalam frekuensi tertentu. semakin jauh jarak antara site dan user, maka semakin kecil pula RSRP yang diterima oleh user. </a:t>
            </a:r>
            <a:endParaRPr lang="en-ID" sz="2400" dirty="0">
              <a:solidFill>
                <a:schemeClr val="bg1"/>
              </a:solidFill>
              <a:latin typeface="Bahnschrift" panose="020B0502040204020203" pitchFamily="34" charset="0"/>
            </a:endParaRPr>
          </a:p>
        </p:txBody>
      </p:sp>
      <p:sp>
        <p:nvSpPr>
          <p:cNvPr id="10" name="TextBox 9">
            <a:extLst>
              <a:ext uri="{FF2B5EF4-FFF2-40B4-BE49-F238E27FC236}">
                <a16:creationId xmlns:a16="http://schemas.microsoft.com/office/drawing/2014/main" id="{B0FC50AF-BE90-4FF9-B67A-E07E7A42946D}"/>
              </a:ext>
            </a:extLst>
          </p:cNvPr>
          <p:cNvSpPr txBox="1"/>
          <p:nvPr/>
        </p:nvSpPr>
        <p:spPr>
          <a:xfrm>
            <a:off x="7905750" y="952500"/>
            <a:ext cx="1123950" cy="2646878"/>
          </a:xfrm>
          <a:prstGeom prst="rect">
            <a:avLst/>
          </a:prstGeom>
          <a:noFill/>
        </p:spPr>
        <p:txBody>
          <a:bodyPr wrap="square" rtlCol="0">
            <a:spAutoFit/>
          </a:bodyPr>
          <a:lstStyle/>
          <a:p>
            <a:r>
              <a:rPr lang="id-ID" sz="16600" dirty="0">
                <a:solidFill>
                  <a:schemeClr val="bg1"/>
                </a:solidFill>
                <a:latin typeface="Bahnschrift" panose="020B0502040204020203" pitchFamily="34" charset="0"/>
              </a:rPr>
              <a:t>“</a:t>
            </a:r>
            <a:endParaRPr lang="en-ID" sz="16600" dirty="0">
              <a:solidFill>
                <a:schemeClr val="bg1"/>
              </a:solidFill>
              <a:latin typeface="Bahnschrift" panose="020B0502040204020203" pitchFamily="34" charset="0"/>
            </a:endParaRPr>
          </a:p>
        </p:txBody>
      </p:sp>
      <p:cxnSp>
        <p:nvCxnSpPr>
          <p:cNvPr id="12" name="Straight Connector 11">
            <a:extLst>
              <a:ext uri="{FF2B5EF4-FFF2-40B4-BE49-F238E27FC236}">
                <a16:creationId xmlns:a16="http://schemas.microsoft.com/office/drawing/2014/main" id="{B5A1F8EA-70C1-4CF1-B16F-E07B4DC458D4}"/>
              </a:ext>
            </a:extLst>
          </p:cNvPr>
          <p:cNvCxnSpPr/>
          <p:nvPr/>
        </p:nvCxnSpPr>
        <p:spPr>
          <a:xfrm>
            <a:off x="9296400" y="6191250"/>
            <a:ext cx="352425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797035F-AC78-4856-9899-2513CE895EE3}"/>
              </a:ext>
            </a:extLst>
          </p:cNvPr>
          <p:cNvSpPr/>
          <p:nvPr/>
        </p:nvSpPr>
        <p:spPr>
          <a:xfrm>
            <a:off x="11677969" y="1775341"/>
            <a:ext cx="3428681" cy="4286250"/>
          </a:xfrm>
          <a:prstGeom prst="rect">
            <a:avLst/>
          </a:prstGeom>
          <a:solidFill>
            <a:srgbClr val="62A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1F7D9235-9B59-40EF-8F23-44EA1E6A3C07}"/>
              </a:ext>
            </a:extLst>
          </p:cNvPr>
          <p:cNvSpPr txBox="1"/>
          <p:nvPr/>
        </p:nvSpPr>
        <p:spPr>
          <a:xfrm rot="19364690">
            <a:off x="402156" y="939391"/>
            <a:ext cx="5366861" cy="1107996"/>
          </a:xfrm>
          <a:prstGeom prst="rect">
            <a:avLst/>
          </a:prstGeom>
          <a:noFill/>
        </p:spPr>
        <p:txBody>
          <a:bodyPr wrap="square" rtlCol="0">
            <a:spAutoFit/>
          </a:bodyPr>
          <a:lstStyle/>
          <a:p>
            <a:r>
              <a:rPr lang="id-ID" sz="6600" b="1" dirty="0">
                <a:solidFill>
                  <a:schemeClr val="tx1">
                    <a:lumMod val="65000"/>
                    <a:lumOff val="35000"/>
                  </a:schemeClr>
                </a:solidFill>
                <a:latin typeface="Bahnschrift" panose="020B0502040204020203" pitchFamily="34" charset="0"/>
              </a:rPr>
              <a:t>RSRP</a:t>
            </a:r>
            <a:endParaRPr lang="en-ID" sz="6600" b="1" dirty="0">
              <a:solidFill>
                <a:schemeClr val="tx1">
                  <a:lumMod val="65000"/>
                  <a:lumOff val="35000"/>
                </a:schemeClr>
              </a:solidFill>
              <a:latin typeface="Bahnschrift" panose="020B0502040204020203" pitchFamily="34" charset="0"/>
            </a:endParaRPr>
          </a:p>
        </p:txBody>
      </p:sp>
    </p:spTree>
    <p:extLst>
      <p:ext uri="{BB962C8B-B14F-4D97-AF65-F5344CB8AC3E}">
        <p14:creationId xmlns:p14="http://schemas.microsoft.com/office/powerpoint/2010/main" val="418684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1000" fill="hold"/>
                                        <p:tgtEl>
                                          <p:spTgt spid="9"/>
                                        </p:tgtEl>
                                        <p:attrNameLst>
                                          <p:attrName>ppt_x</p:attrName>
                                        </p:attrNameLst>
                                      </p:cBhvr>
                                      <p:tavLst>
                                        <p:tav tm="0">
                                          <p:val>
                                            <p:strVal val="1+#ppt_w/2"/>
                                          </p:val>
                                        </p:tav>
                                        <p:tav tm="100000">
                                          <p:val>
                                            <p:strVal val="#ppt_x"/>
                                          </p:val>
                                        </p:tav>
                                      </p:tavLst>
                                    </p:anim>
                                    <p:anim calcmode="lin" valueType="num">
                                      <p:cBhvr additive="base">
                                        <p:cTn id="11" dur="1000" fill="hold"/>
                                        <p:tgtEl>
                                          <p:spTgt spid="9"/>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2" presetClass="entr" presetSubtype="2" decel="10000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1+#ppt_w/2"/>
                                          </p:val>
                                        </p:tav>
                                        <p:tav tm="100000">
                                          <p:val>
                                            <p:strVal val="#ppt_x"/>
                                          </p:val>
                                        </p:tav>
                                      </p:tavLst>
                                    </p:anim>
                                    <p:anim calcmode="lin" valueType="num">
                                      <p:cBhvr additive="base">
                                        <p:cTn id="16"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BDFCCE-DA54-4550-938B-2374716F1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901211" y="0"/>
            <a:ext cx="10290789" cy="6858000"/>
          </a:xfrm>
          <a:prstGeom prst="rect">
            <a:avLst/>
          </a:prstGeom>
        </p:spPr>
      </p:pic>
      <p:sp>
        <p:nvSpPr>
          <p:cNvPr id="4" name="Flowchart: Data 3">
            <a:extLst>
              <a:ext uri="{FF2B5EF4-FFF2-40B4-BE49-F238E27FC236}">
                <a16:creationId xmlns:a16="http://schemas.microsoft.com/office/drawing/2014/main" id="{06F2BC19-051D-4B00-BD4C-B8101419C64E}"/>
              </a:ext>
            </a:extLst>
          </p:cNvPr>
          <p:cNvSpPr/>
          <p:nvPr/>
        </p:nvSpPr>
        <p:spPr>
          <a:xfrm rot="21447975">
            <a:off x="-5079510" y="-601366"/>
            <a:ext cx="11389165" cy="7844185"/>
          </a:xfrm>
          <a:prstGeom prst="flowChartInputOutput">
            <a:avLst/>
          </a:prstGeom>
          <a:solidFill>
            <a:srgbClr val="62A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TextBox 8">
            <a:extLst>
              <a:ext uri="{FF2B5EF4-FFF2-40B4-BE49-F238E27FC236}">
                <a16:creationId xmlns:a16="http://schemas.microsoft.com/office/drawing/2014/main" id="{3F46E6D0-7EB8-423A-8F36-B077B0508ED0}"/>
              </a:ext>
            </a:extLst>
          </p:cNvPr>
          <p:cNvSpPr txBox="1"/>
          <p:nvPr/>
        </p:nvSpPr>
        <p:spPr>
          <a:xfrm>
            <a:off x="294798" y="2275939"/>
            <a:ext cx="4191000" cy="2400657"/>
          </a:xfrm>
          <a:prstGeom prst="rect">
            <a:avLst/>
          </a:prstGeom>
          <a:noFill/>
        </p:spPr>
        <p:txBody>
          <a:bodyPr wrap="square" rtlCol="0">
            <a:spAutoFit/>
          </a:bodyPr>
          <a:lstStyle/>
          <a:p>
            <a:r>
              <a:rPr lang="id-ID" sz="2500">
                <a:solidFill>
                  <a:schemeClr val="bg1"/>
                </a:solidFill>
                <a:latin typeface="Bahnschrift" panose="020B0502040204020203" pitchFamily="34" charset="0"/>
              </a:rPr>
              <a:t>RS merupakan Reference Signal atau RSRP di tiap titik jangkauan coverage. user yang berada di luar jangkauan maka tidak akan mendapatkan layanan LTE..</a:t>
            </a:r>
          </a:p>
        </p:txBody>
      </p:sp>
      <p:sp>
        <p:nvSpPr>
          <p:cNvPr id="10" name="TextBox 9">
            <a:extLst>
              <a:ext uri="{FF2B5EF4-FFF2-40B4-BE49-F238E27FC236}">
                <a16:creationId xmlns:a16="http://schemas.microsoft.com/office/drawing/2014/main" id="{B0FC50AF-BE90-4FF9-B67A-E07E7A42946D}"/>
              </a:ext>
            </a:extLst>
          </p:cNvPr>
          <p:cNvSpPr txBox="1"/>
          <p:nvPr/>
        </p:nvSpPr>
        <p:spPr>
          <a:xfrm>
            <a:off x="257016" y="952500"/>
            <a:ext cx="1123950" cy="2646878"/>
          </a:xfrm>
          <a:prstGeom prst="rect">
            <a:avLst/>
          </a:prstGeom>
          <a:noFill/>
        </p:spPr>
        <p:txBody>
          <a:bodyPr wrap="square" rtlCol="0">
            <a:spAutoFit/>
          </a:bodyPr>
          <a:lstStyle/>
          <a:p>
            <a:r>
              <a:rPr lang="id-ID" sz="16600" dirty="0">
                <a:solidFill>
                  <a:schemeClr val="bg1"/>
                </a:solidFill>
                <a:latin typeface="Bahnschrift" panose="020B0502040204020203" pitchFamily="34" charset="0"/>
              </a:rPr>
              <a:t>“</a:t>
            </a:r>
            <a:endParaRPr lang="en-ID" sz="16600" dirty="0">
              <a:solidFill>
                <a:schemeClr val="bg1"/>
              </a:solidFill>
              <a:latin typeface="Bahnschrift" panose="020B0502040204020203" pitchFamily="34" charset="0"/>
            </a:endParaRPr>
          </a:p>
        </p:txBody>
      </p:sp>
      <p:cxnSp>
        <p:nvCxnSpPr>
          <p:cNvPr id="12" name="Straight Connector 11">
            <a:extLst>
              <a:ext uri="{FF2B5EF4-FFF2-40B4-BE49-F238E27FC236}">
                <a16:creationId xmlns:a16="http://schemas.microsoft.com/office/drawing/2014/main" id="{B5A1F8EA-70C1-4CF1-B16F-E07B4DC458D4}"/>
              </a:ext>
            </a:extLst>
          </p:cNvPr>
          <p:cNvCxnSpPr/>
          <p:nvPr/>
        </p:nvCxnSpPr>
        <p:spPr>
          <a:xfrm>
            <a:off x="-943134" y="6191250"/>
            <a:ext cx="352425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797035F-AC78-4856-9899-2513CE895EE3}"/>
              </a:ext>
            </a:extLst>
          </p:cNvPr>
          <p:cNvSpPr/>
          <p:nvPr/>
        </p:nvSpPr>
        <p:spPr>
          <a:xfrm>
            <a:off x="-5247329" y="1775341"/>
            <a:ext cx="3428681" cy="4286250"/>
          </a:xfrm>
          <a:prstGeom prst="rect">
            <a:avLst/>
          </a:prstGeom>
          <a:solidFill>
            <a:srgbClr val="62A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 name="Picture 5">
            <a:extLst>
              <a:ext uri="{FF2B5EF4-FFF2-40B4-BE49-F238E27FC236}">
                <a16:creationId xmlns:a16="http://schemas.microsoft.com/office/drawing/2014/main" id="{A7179B3F-DFFA-4276-8787-EB04BDCD4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000000">
            <a:off x="5845496" y="258046"/>
            <a:ext cx="1784205" cy="992949"/>
          </a:xfrm>
          <a:prstGeom prst="rect">
            <a:avLst/>
          </a:prstGeom>
        </p:spPr>
      </p:pic>
    </p:spTree>
    <p:extLst>
      <p:ext uri="{BB962C8B-B14F-4D97-AF65-F5344CB8AC3E}">
        <p14:creationId xmlns:p14="http://schemas.microsoft.com/office/powerpoint/2010/main" val="26930094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 presetClass="entr" presetSubtype="8" decel="100000"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1000" fill="hold"/>
                                        <p:tgtEl>
                                          <p:spTgt spid="9"/>
                                        </p:tgtEl>
                                        <p:attrNameLst>
                                          <p:attrName>ppt_x</p:attrName>
                                        </p:attrNameLst>
                                      </p:cBhvr>
                                      <p:tavLst>
                                        <p:tav tm="0">
                                          <p:val>
                                            <p:strVal val="0-#ppt_w/2"/>
                                          </p:val>
                                        </p:tav>
                                        <p:tav tm="100000">
                                          <p:val>
                                            <p:strVal val="#ppt_x"/>
                                          </p:val>
                                        </p:tav>
                                      </p:tavLst>
                                    </p:anim>
                                    <p:anim calcmode="lin" valueType="num">
                                      <p:cBhvr additive="base">
                                        <p:cTn id="11"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5FF39-6CF4-4124-98E8-DFD755BF5479}"/>
              </a:ext>
            </a:extLst>
          </p:cNvPr>
          <p:cNvPicPr>
            <a:picLocks noChangeAspect="1"/>
          </p:cNvPicPr>
          <p:nvPr/>
        </p:nvPicPr>
        <p:blipFill rotWithShape="1">
          <a:blip r:embed="rId4">
            <a:extLst>
              <a:ext uri="{28A0092B-C50C-407E-A947-70E740481C1C}">
                <a14:useLocalDpi xmlns:a14="http://schemas.microsoft.com/office/drawing/2010/main" val="0"/>
              </a:ext>
            </a:extLst>
          </a:blip>
          <a:srcRect l="2834" r="3499"/>
          <a:stretch/>
        </p:blipFill>
        <p:spPr>
          <a:xfrm rot="921912">
            <a:off x="4748212" y="2000250"/>
            <a:ext cx="2676525" cy="2857500"/>
          </a:xfrm>
          <a:prstGeom prst="rect">
            <a:avLst/>
          </a:prstGeom>
        </p:spPr>
      </p:pic>
      <p:pic>
        <p:nvPicPr>
          <p:cNvPr id="4" name="Disney">
            <a:hlinkClick r:id="" action="ppaction://media"/>
            <a:extLst>
              <a:ext uri="{FF2B5EF4-FFF2-40B4-BE49-F238E27FC236}">
                <a16:creationId xmlns:a16="http://schemas.microsoft.com/office/drawing/2014/main" id="{B02D46B2-BF11-4C65-BB7D-B7BDBA6A532F}"/>
              </a:ext>
            </a:extLst>
          </p:cNvPr>
          <p:cNvPicPr>
            <a:picLocks noChangeAspect="1"/>
          </p:cNvPicPr>
          <p:nvPr>
            <a:audioFile r:link="rId1"/>
            <p:extLst>
              <p:ext uri="{DAA4B4D4-6D71-4841-9C94-3DE7FCFB9230}">
                <p14:media xmlns:p14="http://schemas.microsoft.com/office/powerpoint/2010/main" r:embed="rId2">
                  <p14:trim end="6542.6875"/>
                  <p14:fade out="750"/>
                </p14:media>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8966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E4465A-6985-4A47-A5C0-BC753471FDBB}"/>
              </a:ext>
            </a:extLst>
          </p:cNvPr>
          <p:cNvPicPr>
            <a:picLocks noChangeAspect="1"/>
          </p:cNvPicPr>
          <p:nvPr/>
        </p:nvPicPr>
        <p:blipFill rotWithShape="1">
          <a:blip r:embed="rId2">
            <a:extLst>
              <a:ext uri="{28A0092B-C50C-407E-A947-70E740481C1C}">
                <a14:useLocalDpi xmlns:a14="http://schemas.microsoft.com/office/drawing/2010/main" val="0"/>
              </a:ext>
            </a:extLst>
          </a:blip>
          <a:srcRect l="2834" r="3499"/>
          <a:stretch/>
        </p:blipFill>
        <p:spPr>
          <a:xfrm rot="20279566">
            <a:off x="3408807" y="957062"/>
            <a:ext cx="4700883" cy="5018736"/>
          </a:xfrm>
          <a:prstGeom prst="rect">
            <a:avLst/>
          </a:prstGeom>
        </p:spPr>
      </p:pic>
    </p:spTree>
    <p:extLst>
      <p:ext uri="{BB962C8B-B14F-4D97-AF65-F5344CB8AC3E}">
        <p14:creationId xmlns:p14="http://schemas.microsoft.com/office/powerpoint/2010/main" val="2539615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82C35D-A540-44CC-AD2C-8307B3852E6A}"/>
              </a:ext>
            </a:extLst>
          </p:cNvPr>
          <p:cNvPicPr>
            <a:picLocks noChangeAspect="1"/>
          </p:cNvPicPr>
          <p:nvPr/>
        </p:nvPicPr>
        <p:blipFill rotWithShape="1">
          <a:blip r:embed="rId2">
            <a:extLst>
              <a:ext uri="{28A0092B-C50C-407E-A947-70E740481C1C}">
                <a14:useLocalDpi xmlns:a14="http://schemas.microsoft.com/office/drawing/2010/main" val="0"/>
              </a:ext>
            </a:extLst>
          </a:blip>
          <a:srcRect l="2834" r="3499"/>
          <a:stretch/>
        </p:blipFill>
        <p:spPr>
          <a:xfrm rot="1813543">
            <a:off x="2777744" y="210086"/>
            <a:ext cx="6051962" cy="6461170"/>
          </a:xfrm>
          <a:prstGeom prst="rect">
            <a:avLst/>
          </a:prstGeom>
        </p:spPr>
      </p:pic>
    </p:spTree>
    <p:extLst>
      <p:ext uri="{BB962C8B-B14F-4D97-AF65-F5344CB8AC3E}">
        <p14:creationId xmlns:p14="http://schemas.microsoft.com/office/powerpoint/2010/main" val="3481903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7D85E1-A211-4FC6-99E6-5929C1FC92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71977"/>
            <a:ext cx="12192000" cy="8586651"/>
          </a:xfrm>
          <a:prstGeom prst="rect">
            <a:avLst/>
          </a:prstGeom>
        </p:spPr>
      </p:pic>
      <p:pic>
        <p:nvPicPr>
          <p:cNvPr id="4" name="BACKSOUND-BEEP-TV-ERROR-SOUND-EFEK-NO-COPYRIGHT_CNWIp4uMqAg">
            <a:hlinkClick r:id="" action="ppaction://media"/>
            <a:extLst>
              <a:ext uri="{FF2B5EF4-FFF2-40B4-BE49-F238E27FC236}">
                <a16:creationId xmlns:a16="http://schemas.microsoft.com/office/drawing/2014/main" id="{72EEC1E5-5EC6-4A36-9F92-A3980C2FA9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32581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0BFEAB4-99FB-4969-88E7-47AD3BF82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322" y="643467"/>
            <a:ext cx="7165356" cy="5571065"/>
          </a:xfrm>
          <a:prstGeom prst="rect">
            <a:avLst/>
          </a:prstGeom>
          <a:ln>
            <a:noFill/>
          </a:ln>
        </p:spPr>
      </p:pic>
    </p:spTree>
    <p:extLst>
      <p:ext uri="{BB962C8B-B14F-4D97-AF65-F5344CB8AC3E}">
        <p14:creationId xmlns:p14="http://schemas.microsoft.com/office/powerpoint/2010/main" val="2236606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47708CEF-DEC2-439F-82B7-2F417F699342}"/>
              </a:ext>
            </a:extLst>
          </p:cNvPr>
          <p:cNvSpPr/>
          <p:nvPr/>
        </p:nvSpPr>
        <p:spPr>
          <a:xfrm>
            <a:off x="7423055" y="-2347145"/>
            <a:ext cx="6578600" cy="6578600"/>
          </a:xfrm>
          <a:prstGeom prst="ellipse">
            <a:avLst/>
          </a:prstGeom>
          <a:solidFill>
            <a:srgbClr val="62A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61CF8F99-DFE2-4D68-B8B7-D7881C59A6B4}"/>
              </a:ext>
            </a:extLst>
          </p:cNvPr>
          <p:cNvSpPr/>
          <p:nvPr/>
        </p:nvSpPr>
        <p:spPr>
          <a:xfrm>
            <a:off x="10712355" y="4521832"/>
            <a:ext cx="1161142" cy="1161142"/>
          </a:xfrm>
          <a:prstGeom prst="ellipse">
            <a:avLst/>
          </a:prstGeom>
          <a:solidFill>
            <a:srgbClr val="62A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TextBox 13">
            <a:extLst>
              <a:ext uri="{FF2B5EF4-FFF2-40B4-BE49-F238E27FC236}">
                <a16:creationId xmlns:a16="http://schemas.microsoft.com/office/drawing/2014/main" id="{01EDA6A4-0B92-4C98-9943-E9CBF3C64580}"/>
              </a:ext>
            </a:extLst>
          </p:cNvPr>
          <p:cNvSpPr txBox="1"/>
          <p:nvPr/>
        </p:nvSpPr>
        <p:spPr>
          <a:xfrm>
            <a:off x="3505117" y="2593930"/>
            <a:ext cx="1184940" cy="584775"/>
          </a:xfrm>
          <a:prstGeom prst="rect">
            <a:avLst/>
          </a:prstGeom>
          <a:noFill/>
        </p:spPr>
        <p:txBody>
          <a:bodyPr wrap="none" rtlCol="0">
            <a:spAutoFit/>
          </a:bodyPr>
          <a:lstStyle/>
          <a:p>
            <a:r>
              <a:rPr lang="id-ID" sz="3200" dirty="0">
                <a:solidFill>
                  <a:srgbClr val="FF0000"/>
                </a:solidFill>
                <a:latin typeface="League Spartan" panose="00000800000000000000" pitchFamily="50" charset="0"/>
              </a:rPr>
              <a:t>dari</a:t>
            </a:r>
            <a:r>
              <a:rPr lang="id-ID" sz="3200" dirty="0">
                <a:solidFill>
                  <a:schemeClr val="bg2">
                    <a:lumMod val="25000"/>
                  </a:schemeClr>
                </a:solidFill>
                <a:latin typeface="League Spartan" panose="00000800000000000000" pitchFamily="50" charset="0"/>
              </a:rPr>
              <a:t> </a:t>
            </a:r>
            <a:endParaRPr lang="en-ID" sz="3200" dirty="0">
              <a:solidFill>
                <a:schemeClr val="bg2">
                  <a:lumMod val="25000"/>
                </a:schemeClr>
              </a:solidFill>
              <a:latin typeface="League Spartan" panose="00000800000000000000" pitchFamily="50" charset="0"/>
            </a:endParaRPr>
          </a:p>
        </p:txBody>
      </p:sp>
      <p:sp>
        <p:nvSpPr>
          <p:cNvPr id="15" name="Rectangle 14">
            <a:extLst>
              <a:ext uri="{FF2B5EF4-FFF2-40B4-BE49-F238E27FC236}">
                <a16:creationId xmlns:a16="http://schemas.microsoft.com/office/drawing/2014/main" id="{04DFF576-DE20-49E8-8848-9F3F830BE342}"/>
              </a:ext>
            </a:extLst>
          </p:cNvPr>
          <p:cNvSpPr/>
          <p:nvPr/>
        </p:nvSpPr>
        <p:spPr>
          <a:xfrm>
            <a:off x="1491846" y="-391886"/>
            <a:ext cx="4235853" cy="2921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TextBox 15">
            <a:extLst>
              <a:ext uri="{FF2B5EF4-FFF2-40B4-BE49-F238E27FC236}">
                <a16:creationId xmlns:a16="http://schemas.microsoft.com/office/drawing/2014/main" id="{598CC2F1-704C-4D27-ADCC-264194025F10}"/>
              </a:ext>
            </a:extLst>
          </p:cNvPr>
          <p:cNvSpPr txBox="1"/>
          <p:nvPr/>
        </p:nvSpPr>
        <p:spPr>
          <a:xfrm>
            <a:off x="2818967" y="2139316"/>
            <a:ext cx="3391774" cy="584775"/>
          </a:xfrm>
          <a:prstGeom prst="rect">
            <a:avLst/>
          </a:prstGeom>
          <a:noFill/>
        </p:spPr>
        <p:txBody>
          <a:bodyPr wrap="square" rtlCol="0">
            <a:spAutoFit/>
          </a:bodyPr>
          <a:lstStyle/>
          <a:p>
            <a:r>
              <a:rPr lang="id-ID" sz="3200" dirty="0">
                <a:solidFill>
                  <a:schemeClr val="bg2">
                    <a:lumMod val="25000"/>
                  </a:schemeClr>
                </a:solidFill>
                <a:latin typeface="League Spartan" panose="00000800000000000000" pitchFamily="50" charset="0"/>
              </a:rPr>
              <a:t>Pengertian</a:t>
            </a:r>
            <a:endParaRPr lang="en-ID" sz="2400" dirty="0">
              <a:solidFill>
                <a:schemeClr val="bg2">
                  <a:lumMod val="25000"/>
                </a:schemeClr>
              </a:solidFill>
              <a:latin typeface="League Spartan" panose="00000800000000000000" pitchFamily="50" charset="0"/>
            </a:endParaRPr>
          </a:p>
        </p:txBody>
      </p:sp>
      <p:cxnSp>
        <p:nvCxnSpPr>
          <p:cNvPr id="18" name="Straight Connector 17">
            <a:extLst>
              <a:ext uri="{FF2B5EF4-FFF2-40B4-BE49-F238E27FC236}">
                <a16:creationId xmlns:a16="http://schemas.microsoft.com/office/drawing/2014/main" id="{FA303EC6-3317-46BC-BBEB-500A16A0CED2}"/>
              </a:ext>
            </a:extLst>
          </p:cNvPr>
          <p:cNvCxnSpPr>
            <a:cxnSpLocks/>
          </p:cNvCxnSpPr>
          <p:nvPr/>
        </p:nvCxnSpPr>
        <p:spPr>
          <a:xfrm>
            <a:off x="5816638" y="2688364"/>
            <a:ext cx="394103" cy="0"/>
          </a:xfrm>
          <a:prstGeom prst="line">
            <a:avLst/>
          </a:prstGeom>
          <a:ln w="53975">
            <a:solidFill>
              <a:schemeClr val="tx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0C3BCBB9-BBAE-41DD-BEC8-DD8A1CEAFFDE}"/>
              </a:ext>
            </a:extLst>
          </p:cNvPr>
          <p:cNvSpPr txBox="1"/>
          <p:nvPr/>
        </p:nvSpPr>
        <p:spPr>
          <a:xfrm>
            <a:off x="772118" y="3163933"/>
            <a:ext cx="7822847" cy="584775"/>
          </a:xfrm>
          <a:prstGeom prst="rect">
            <a:avLst/>
          </a:prstGeom>
          <a:noFill/>
        </p:spPr>
        <p:txBody>
          <a:bodyPr wrap="none" rtlCol="0">
            <a:spAutoFit/>
          </a:bodyPr>
          <a:lstStyle/>
          <a:p>
            <a:r>
              <a:rPr lang="id-ID" sz="3200" dirty="0">
                <a:solidFill>
                  <a:schemeClr val="bg2">
                    <a:lumMod val="25000"/>
                  </a:schemeClr>
                </a:solidFill>
                <a:latin typeface="League Spartan" panose="00000800000000000000" pitchFamily="50" charset="0"/>
              </a:rPr>
              <a:t>Reference Signal Received Quality </a:t>
            </a:r>
          </a:p>
        </p:txBody>
      </p:sp>
      <p:sp>
        <p:nvSpPr>
          <p:cNvPr id="21" name="Rectangle 20">
            <a:extLst>
              <a:ext uri="{FF2B5EF4-FFF2-40B4-BE49-F238E27FC236}">
                <a16:creationId xmlns:a16="http://schemas.microsoft.com/office/drawing/2014/main" id="{8B2F1FE7-5DBE-4B92-B066-AC842BB81DB7}"/>
              </a:ext>
            </a:extLst>
          </p:cNvPr>
          <p:cNvSpPr/>
          <p:nvPr/>
        </p:nvSpPr>
        <p:spPr>
          <a:xfrm>
            <a:off x="-908939" y="2053958"/>
            <a:ext cx="3575939" cy="1050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17" name="Straight Connector 16">
            <a:extLst>
              <a:ext uri="{FF2B5EF4-FFF2-40B4-BE49-F238E27FC236}">
                <a16:creationId xmlns:a16="http://schemas.microsoft.com/office/drawing/2014/main" id="{8E845295-B52A-4997-9BCC-06EF8C3D9279}"/>
              </a:ext>
            </a:extLst>
          </p:cNvPr>
          <p:cNvCxnSpPr>
            <a:cxnSpLocks/>
          </p:cNvCxnSpPr>
          <p:nvPr/>
        </p:nvCxnSpPr>
        <p:spPr>
          <a:xfrm>
            <a:off x="1954019" y="2688364"/>
            <a:ext cx="490328" cy="0"/>
          </a:xfrm>
          <a:prstGeom prst="line">
            <a:avLst/>
          </a:prstGeom>
          <a:ln w="539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0360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par>
                                <p:cTn id="12" presetID="22" presetClass="entr" presetSubtype="2"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right)">
                                      <p:cBhvr>
                                        <p:cTn id="14" dur="500"/>
                                        <p:tgtEl>
                                          <p:spTgt spid="17"/>
                                        </p:tgtEl>
                                      </p:cBhvr>
                                    </p:animEffect>
                                  </p:childTnLst>
                                </p:cTn>
                              </p:par>
                              <p:par>
                                <p:cTn id="15" presetID="2" presetClass="entr" presetSubtype="1" decel="10000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D44E6C-EE83-4866-AE7A-45E7D17AD5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34" y="-11873"/>
            <a:ext cx="12213108" cy="6869873"/>
          </a:xfrm>
          <a:prstGeom prst="rect">
            <a:avLst/>
          </a:prstGeom>
        </p:spPr>
      </p:pic>
      <p:sp>
        <p:nvSpPr>
          <p:cNvPr id="4" name="Flowchart: Data 3">
            <a:extLst>
              <a:ext uri="{FF2B5EF4-FFF2-40B4-BE49-F238E27FC236}">
                <a16:creationId xmlns:a16="http://schemas.microsoft.com/office/drawing/2014/main" id="{06F2BC19-051D-4B00-BD4C-B8101419C64E}"/>
              </a:ext>
            </a:extLst>
          </p:cNvPr>
          <p:cNvSpPr/>
          <p:nvPr/>
        </p:nvSpPr>
        <p:spPr>
          <a:xfrm rot="21447975">
            <a:off x="6377802" y="-601368"/>
            <a:ext cx="11389165" cy="7844185"/>
          </a:xfrm>
          <a:prstGeom prst="flowChartInputOutput">
            <a:avLst/>
          </a:prstGeom>
          <a:solidFill>
            <a:srgbClr val="62A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TextBox 8">
            <a:extLst>
              <a:ext uri="{FF2B5EF4-FFF2-40B4-BE49-F238E27FC236}">
                <a16:creationId xmlns:a16="http://schemas.microsoft.com/office/drawing/2014/main" id="{3F46E6D0-7EB8-423A-8F36-B077B0508ED0}"/>
              </a:ext>
            </a:extLst>
          </p:cNvPr>
          <p:cNvSpPr txBox="1"/>
          <p:nvPr/>
        </p:nvSpPr>
        <p:spPr>
          <a:xfrm>
            <a:off x="8001319" y="2275939"/>
            <a:ext cx="3676650" cy="2677656"/>
          </a:xfrm>
          <a:prstGeom prst="rect">
            <a:avLst/>
          </a:prstGeom>
          <a:noFill/>
        </p:spPr>
        <p:txBody>
          <a:bodyPr wrap="square" rtlCol="0">
            <a:spAutoFit/>
          </a:bodyPr>
          <a:lstStyle/>
          <a:p>
            <a:r>
              <a:rPr lang="id-ID" sz="2400" dirty="0">
                <a:solidFill>
                  <a:schemeClr val="bg1"/>
                </a:solidFill>
                <a:latin typeface="Bahnschrift" panose="020B0502040204020203" pitchFamily="34" charset="0"/>
              </a:rPr>
              <a:t>merupakan parameter yang menentukan kualitas dari sinyal yang diterima . Atau juga dapat diartikan sebagai </a:t>
            </a:r>
            <a:r>
              <a:rPr lang="nl-NL" sz="2400" dirty="0">
                <a:solidFill>
                  <a:schemeClr val="bg1"/>
                </a:solidFill>
                <a:latin typeface="Bahnschrift" panose="020B0502040204020203" pitchFamily="34" charset="0"/>
              </a:rPr>
              <a:t>perbandingan antara RSRP dan RSSI.</a:t>
            </a:r>
            <a:endParaRPr lang="en-ID" sz="2400" dirty="0">
              <a:solidFill>
                <a:schemeClr val="bg1"/>
              </a:solidFill>
              <a:latin typeface="Bahnschrift" panose="020B0502040204020203" pitchFamily="34" charset="0"/>
            </a:endParaRPr>
          </a:p>
        </p:txBody>
      </p:sp>
      <p:sp>
        <p:nvSpPr>
          <p:cNvPr id="10" name="TextBox 9">
            <a:extLst>
              <a:ext uri="{FF2B5EF4-FFF2-40B4-BE49-F238E27FC236}">
                <a16:creationId xmlns:a16="http://schemas.microsoft.com/office/drawing/2014/main" id="{B0FC50AF-BE90-4FF9-B67A-E07E7A42946D}"/>
              </a:ext>
            </a:extLst>
          </p:cNvPr>
          <p:cNvSpPr txBox="1"/>
          <p:nvPr/>
        </p:nvSpPr>
        <p:spPr>
          <a:xfrm>
            <a:off x="7905750" y="952500"/>
            <a:ext cx="1123950" cy="2646878"/>
          </a:xfrm>
          <a:prstGeom prst="rect">
            <a:avLst/>
          </a:prstGeom>
          <a:noFill/>
        </p:spPr>
        <p:txBody>
          <a:bodyPr wrap="square" rtlCol="0">
            <a:spAutoFit/>
          </a:bodyPr>
          <a:lstStyle/>
          <a:p>
            <a:r>
              <a:rPr lang="id-ID" sz="16600" dirty="0">
                <a:solidFill>
                  <a:schemeClr val="bg1"/>
                </a:solidFill>
                <a:latin typeface="Bahnschrift" panose="020B0502040204020203" pitchFamily="34" charset="0"/>
              </a:rPr>
              <a:t>“</a:t>
            </a:r>
            <a:endParaRPr lang="en-ID" sz="16600" dirty="0">
              <a:solidFill>
                <a:schemeClr val="bg1"/>
              </a:solidFill>
              <a:latin typeface="Bahnschrift" panose="020B0502040204020203" pitchFamily="34" charset="0"/>
            </a:endParaRPr>
          </a:p>
        </p:txBody>
      </p:sp>
      <p:cxnSp>
        <p:nvCxnSpPr>
          <p:cNvPr id="12" name="Straight Connector 11">
            <a:extLst>
              <a:ext uri="{FF2B5EF4-FFF2-40B4-BE49-F238E27FC236}">
                <a16:creationId xmlns:a16="http://schemas.microsoft.com/office/drawing/2014/main" id="{B5A1F8EA-70C1-4CF1-B16F-E07B4DC458D4}"/>
              </a:ext>
            </a:extLst>
          </p:cNvPr>
          <p:cNvCxnSpPr/>
          <p:nvPr/>
        </p:nvCxnSpPr>
        <p:spPr>
          <a:xfrm>
            <a:off x="9296400" y="6191250"/>
            <a:ext cx="352425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797035F-AC78-4856-9899-2513CE895EE3}"/>
              </a:ext>
            </a:extLst>
          </p:cNvPr>
          <p:cNvSpPr/>
          <p:nvPr/>
        </p:nvSpPr>
        <p:spPr>
          <a:xfrm>
            <a:off x="11677969" y="1775341"/>
            <a:ext cx="3428681" cy="4286250"/>
          </a:xfrm>
          <a:prstGeom prst="rect">
            <a:avLst/>
          </a:prstGeom>
          <a:solidFill>
            <a:srgbClr val="62A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1F7D9235-9B59-40EF-8F23-44EA1E6A3C07}"/>
              </a:ext>
            </a:extLst>
          </p:cNvPr>
          <p:cNvSpPr txBox="1"/>
          <p:nvPr/>
        </p:nvSpPr>
        <p:spPr>
          <a:xfrm>
            <a:off x="371443" y="444668"/>
            <a:ext cx="5366861" cy="1015663"/>
          </a:xfrm>
          <a:prstGeom prst="rect">
            <a:avLst/>
          </a:prstGeom>
          <a:noFill/>
        </p:spPr>
        <p:txBody>
          <a:bodyPr wrap="square" rtlCol="0">
            <a:spAutoFit/>
          </a:bodyPr>
          <a:lstStyle/>
          <a:p>
            <a:r>
              <a:rPr lang="id-ID" sz="6000" b="1" dirty="0">
                <a:solidFill>
                  <a:schemeClr val="bg1"/>
                </a:solidFill>
                <a:latin typeface="Bahnschrift" panose="020B0502040204020203" pitchFamily="34" charset="0"/>
              </a:rPr>
              <a:t>RSRQ</a:t>
            </a:r>
            <a:endParaRPr lang="en-ID" sz="6000" b="1"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328730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1000" fill="hold"/>
                                        <p:tgtEl>
                                          <p:spTgt spid="9"/>
                                        </p:tgtEl>
                                        <p:attrNameLst>
                                          <p:attrName>ppt_x</p:attrName>
                                        </p:attrNameLst>
                                      </p:cBhvr>
                                      <p:tavLst>
                                        <p:tav tm="0">
                                          <p:val>
                                            <p:strVal val="1+#ppt_w/2"/>
                                          </p:val>
                                        </p:tav>
                                        <p:tav tm="100000">
                                          <p:val>
                                            <p:strVal val="#ppt_x"/>
                                          </p:val>
                                        </p:tav>
                                      </p:tavLst>
                                    </p:anim>
                                    <p:anim calcmode="lin" valueType="num">
                                      <p:cBhvr additive="base">
                                        <p:cTn id="11" dur="1000" fill="hold"/>
                                        <p:tgtEl>
                                          <p:spTgt spid="9"/>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2" presetClass="entr" presetSubtype="2" decel="10000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1+#ppt_w/2"/>
                                          </p:val>
                                        </p:tav>
                                        <p:tav tm="100000">
                                          <p:val>
                                            <p:strVal val="#ppt_x"/>
                                          </p:val>
                                        </p:tav>
                                      </p:tavLst>
                                    </p:anim>
                                    <p:anim calcmode="lin" valueType="num">
                                      <p:cBhvr additive="base">
                                        <p:cTn id="16"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A57904-2EEC-469D-88FB-9D4C17085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1116" y="223030"/>
            <a:ext cx="11381239" cy="6392203"/>
          </a:xfrm>
          <a:prstGeom prst="rect">
            <a:avLst/>
          </a:prstGeom>
        </p:spPr>
      </p:pic>
      <p:sp>
        <p:nvSpPr>
          <p:cNvPr id="4" name="Flowchart: Data 3">
            <a:extLst>
              <a:ext uri="{FF2B5EF4-FFF2-40B4-BE49-F238E27FC236}">
                <a16:creationId xmlns:a16="http://schemas.microsoft.com/office/drawing/2014/main" id="{06F2BC19-051D-4B00-BD4C-B8101419C64E}"/>
              </a:ext>
            </a:extLst>
          </p:cNvPr>
          <p:cNvSpPr/>
          <p:nvPr/>
        </p:nvSpPr>
        <p:spPr>
          <a:xfrm rot="21447975">
            <a:off x="-5079510" y="-601366"/>
            <a:ext cx="11389165" cy="7844185"/>
          </a:xfrm>
          <a:prstGeom prst="flowChartInputOutput">
            <a:avLst/>
          </a:prstGeom>
          <a:solidFill>
            <a:srgbClr val="62A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TextBox 8">
            <a:extLst>
              <a:ext uri="{FF2B5EF4-FFF2-40B4-BE49-F238E27FC236}">
                <a16:creationId xmlns:a16="http://schemas.microsoft.com/office/drawing/2014/main" id="{3F46E6D0-7EB8-423A-8F36-B077B0508ED0}"/>
              </a:ext>
            </a:extLst>
          </p:cNvPr>
          <p:cNvSpPr txBox="1"/>
          <p:nvPr/>
        </p:nvSpPr>
        <p:spPr>
          <a:xfrm>
            <a:off x="294798" y="2101155"/>
            <a:ext cx="4411673" cy="3554819"/>
          </a:xfrm>
          <a:prstGeom prst="rect">
            <a:avLst/>
          </a:prstGeom>
          <a:noFill/>
        </p:spPr>
        <p:txBody>
          <a:bodyPr wrap="square" rtlCol="0">
            <a:spAutoFit/>
          </a:bodyPr>
          <a:lstStyle/>
          <a:p>
            <a:r>
              <a:rPr lang="id-ID" sz="2500" dirty="0">
                <a:solidFill>
                  <a:schemeClr val="bg1"/>
                </a:solidFill>
                <a:latin typeface="Bahnschrift" panose="020B0502040204020203" pitchFamily="34" charset="0"/>
              </a:rPr>
              <a:t>RSSI (Received Signal Strength Indicator)sendiri ialah parameter yang menyatakan keseluruhan daya sinyal yang diterima oleh user dalam satuan dBm. RSRQ dipengaruhi oleh sinyal, noise dan interference</a:t>
            </a:r>
          </a:p>
          <a:p>
            <a:r>
              <a:rPr lang="id-ID" sz="2500" dirty="0">
                <a:solidFill>
                  <a:schemeClr val="bg1"/>
                </a:solidFill>
                <a:latin typeface="Bahnschrift" panose="020B0502040204020203" pitchFamily="34" charset="0"/>
              </a:rPr>
              <a:t>yang diterima user.</a:t>
            </a:r>
          </a:p>
        </p:txBody>
      </p:sp>
      <p:sp>
        <p:nvSpPr>
          <p:cNvPr id="10" name="TextBox 9">
            <a:extLst>
              <a:ext uri="{FF2B5EF4-FFF2-40B4-BE49-F238E27FC236}">
                <a16:creationId xmlns:a16="http://schemas.microsoft.com/office/drawing/2014/main" id="{B0FC50AF-BE90-4FF9-B67A-E07E7A42946D}"/>
              </a:ext>
            </a:extLst>
          </p:cNvPr>
          <p:cNvSpPr txBox="1"/>
          <p:nvPr/>
        </p:nvSpPr>
        <p:spPr>
          <a:xfrm>
            <a:off x="257016" y="772254"/>
            <a:ext cx="1123950" cy="2646878"/>
          </a:xfrm>
          <a:prstGeom prst="rect">
            <a:avLst/>
          </a:prstGeom>
          <a:noFill/>
        </p:spPr>
        <p:txBody>
          <a:bodyPr wrap="square" rtlCol="0">
            <a:spAutoFit/>
          </a:bodyPr>
          <a:lstStyle/>
          <a:p>
            <a:r>
              <a:rPr lang="id-ID" sz="16600" dirty="0">
                <a:solidFill>
                  <a:schemeClr val="bg1"/>
                </a:solidFill>
                <a:latin typeface="Bahnschrift" panose="020B0502040204020203" pitchFamily="34" charset="0"/>
              </a:rPr>
              <a:t>“</a:t>
            </a:r>
            <a:endParaRPr lang="en-ID" sz="16600" dirty="0">
              <a:solidFill>
                <a:schemeClr val="bg1"/>
              </a:solidFill>
              <a:latin typeface="Bahnschrift" panose="020B0502040204020203" pitchFamily="34" charset="0"/>
            </a:endParaRPr>
          </a:p>
        </p:txBody>
      </p:sp>
      <p:cxnSp>
        <p:nvCxnSpPr>
          <p:cNvPr id="12" name="Straight Connector 11">
            <a:extLst>
              <a:ext uri="{FF2B5EF4-FFF2-40B4-BE49-F238E27FC236}">
                <a16:creationId xmlns:a16="http://schemas.microsoft.com/office/drawing/2014/main" id="{B5A1F8EA-70C1-4CF1-B16F-E07B4DC458D4}"/>
              </a:ext>
            </a:extLst>
          </p:cNvPr>
          <p:cNvCxnSpPr/>
          <p:nvPr/>
        </p:nvCxnSpPr>
        <p:spPr>
          <a:xfrm>
            <a:off x="-943134" y="6191250"/>
            <a:ext cx="352425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797035F-AC78-4856-9899-2513CE895EE3}"/>
              </a:ext>
            </a:extLst>
          </p:cNvPr>
          <p:cNvSpPr/>
          <p:nvPr/>
        </p:nvSpPr>
        <p:spPr>
          <a:xfrm>
            <a:off x="-5247329" y="1775341"/>
            <a:ext cx="3428681" cy="4286250"/>
          </a:xfrm>
          <a:prstGeom prst="rect">
            <a:avLst/>
          </a:prstGeom>
          <a:solidFill>
            <a:srgbClr val="62A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6856497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 presetClass="entr" presetSubtype="8" decel="100000"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1000" fill="hold"/>
                                        <p:tgtEl>
                                          <p:spTgt spid="9"/>
                                        </p:tgtEl>
                                        <p:attrNameLst>
                                          <p:attrName>ppt_x</p:attrName>
                                        </p:attrNameLst>
                                      </p:cBhvr>
                                      <p:tavLst>
                                        <p:tav tm="0">
                                          <p:val>
                                            <p:strVal val="0-#ppt_w/2"/>
                                          </p:val>
                                        </p:tav>
                                        <p:tav tm="100000">
                                          <p:val>
                                            <p:strVal val="#ppt_x"/>
                                          </p:val>
                                        </p:tav>
                                      </p:tavLst>
                                    </p:anim>
                                    <p:anim calcmode="lin" valueType="num">
                                      <p:cBhvr additive="base">
                                        <p:cTn id="11"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AB882"/>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DBD5319-A179-4DAA-92D3-5242CE4241F7}"/>
              </a:ext>
            </a:extLst>
          </p:cNvPr>
          <p:cNvSpPr/>
          <p:nvPr/>
        </p:nvSpPr>
        <p:spPr>
          <a:xfrm>
            <a:off x="6529646" y="1433139"/>
            <a:ext cx="3578088" cy="3578088"/>
          </a:xfrm>
          <a:prstGeom prst="ellips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B0072B7-B3A9-4F30-B1D2-577A335F9AB0}"/>
              </a:ext>
            </a:extLst>
          </p:cNvPr>
          <p:cNvSpPr/>
          <p:nvPr/>
        </p:nvSpPr>
        <p:spPr>
          <a:xfrm>
            <a:off x="6529646" y="1610253"/>
            <a:ext cx="3578088" cy="35780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354081F5-8023-4103-8F78-0B1D58B4BAA4}"/>
              </a:ext>
            </a:extLst>
          </p:cNvPr>
          <p:cNvGrpSpPr/>
          <p:nvPr/>
        </p:nvGrpSpPr>
        <p:grpSpPr>
          <a:xfrm>
            <a:off x="8210485" y="2752065"/>
            <a:ext cx="1620603" cy="1841791"/>
            <a:chOff x="2966299" y="2667129"/>
            <a:chExt cx="1620603" cy="1841791"/>
          </a:xfrm>
        </p:grpSpPr>
        <p:sp>
          <p:nvSpPr>
            <p:cNvPr id="6" name="Oval 5">
              <a:extLst>
                <a:ext uri="{FF2B5EF4-FFF2-40B4-BE49-F238E27FC236}">
                  <a16:creationId xmlns:a16="http://schemas.microsoft.com/office/drawing/2014/main" id="{9F3BCE36-DCDC-4FAD-BC70-65D20B23F18A}"/>
                </a:ext>
              </a:extLst>
            </p:cNvPr>
            <p:cNvSpPr/>
            <p:nvPr/>
          </p:nvSpPr>
          <p:spPr>
            <a:xfrm rot="10800000">
              <a:off x="2966299" y="2760999"/>
              <a:ext cx="1620603" cy="1747921"/>
            </a:xfrm>
            <a:prstGeom prst="ellipse">
              <a:avLst/>
            </a:prstGeom>
            <a:solidFill>
              <a:srgbClr val="377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6ADB5E6-4284-4BF7-8FFC-A2E2B627F630}"/>
                </a:ext>
              </a:extLst>
            </p:cNvPr>
            <p:cNvSpPr/>
            <p:nvPr/>
          </p:nvSpPr>
          <p:spPr>
            <a:xfrm rot="10800000">
              <a:off x="2966299" y="2667129"/>
              <a:ext cx="1620603" cy="1747921"/>
            </a:xfrm>
            <a:prstGeom prst="ellipse">
              <a:avLst/>
            </a:prstGeom>
            <a:solidFill>
              <a:srgbClr val="28A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3E6FC0C0-4083-4611-B38C-DE7C53A9289F}"/>
                </a:ext>
              </a:extLst>
            </p:cNvPr>
            <p:cNvSpPr/>
            <p:nvPr/>
          </p:nvSpPr>
          <p:spPr>
            <a:xfrm>
              <a:off x="3432312" y="3178331"/>
              <a:ext cx="861392" cy="80724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88060F5-4F90-4854-BC62-5A06302153B0}"/>
                </a:ext>
              </a:extLst>
            </p:cNvPr>
            <p:cNvSpPr/>
            <p:nvPr/>
          </p:nvSpPr>
          <p:spPr>
            <a:xfrm>
              <a:off x="3840116" y="3019723"/>
              <a:ext cx="274684" cy="3039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Oval 11">
            <a:extLst>
              <a:ext uri="{FF2B5EF4-FFF2-40B4-BE49-F238E27FC236}">
                <a16:creationId xmlns:a16="http://schemas.microsoft.com/office/drawing/2014/main" id="{2D7FA825-7250-487F-8FA4-935116C0C1E1}"/>
              </a:ext>
            </a:extLst>
          </p:cNvPr>
          <p:cNvSpPr/>
          <p:nvPr/>
        </p:nvSpPr>
        <p:spPr>
          <a:xfrm>
            <a:off x="2292626" y="1447799"/>
            <a:ext cx="3578088" cy="3578088"/>
          </a:xfrm>
          <a:prstGeom prst="ellips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7C0E3841-05F2-4DF5-BF11-BEFA796B7FA3}"/>
              </a:ext>
            </a:extLst>
          </p:cNvPr>
          <p:cNvSpPr/>
          <p:nvPr/>
        </p:nvSpPr>
        <p:spPr>
          <a:xfrm>
            <a:off x="2292626" y="1639956"/>
            <a:ext cx="3578088" cy="35780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4618DDDF-C976-4DE5-A961-BA50A8B116CC}"/>
              </a:ext>
            </a:extLst>
          </p:cNvPr>
          <p:cNvGrpSpPr/>
          <p:nvPr/>
        </p:nvGrpSpPr>
        <p:grpSpPr>
          <a:xfrm>
            <a:off x="4003295" y="2742775"/>
            <a:ext cx="1620603" cy="1841791"/>
            <a:chOff x="2966299" y="2667129"/>
            <a:chExt cx="1620603" cy="1841791"/>
          </a:xfrm>
        </p:grpSpPr>
        <p:sp>
          <p:nvSpPr>
            <p:cNvPr id="15" name="Oval 14">
              <a:extLst>
                <a:ext uri="{FF2B5EF4-FFF2-40B4-BE49-F238E27FC236}">
                  <a16:creationId xmlns:a16="http://schemas.microsoft.com/office/drawing/2014/main" id="{6D5FAAE9-820B-4530-88D2-72DF8A0CEF30}"/>
                </a:ext>
              </a:extLst>
            </p:cNvPr>
            <p:cNvSpPr/>
            <p:nvPr/>
          </p:nvSpPr>
          <p:spPr>
            <a:xfrm rot="10800000">
              <a:off x="2966299" y="2760999"/>
              <a:ext cx="1620603" cy="1747921"/>
            </a:xfrm>
            <a:prstGeom prst="ellipse">
              <a:avLst/>
            </a:prstGeom>
            <a:solidFill>
              <a:srgbClr val="377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5D25215B-1F4A-419F-9CAF-CEF296A90A85}"/>
                </a:ext>
              </a:extLst>
            </p:cNvPr>
            <p:cNvSpPr/>
            <p:nvPr/>
          </p:nvSpPr>
          <p:spPr>
            <a:xfrm rot="10800000">
              <a:off x="2966299" y="2667129"/>
              <a:ext cx="1620603" cy="1747921"/>
            </a:xfrm>
            <a:prstGeom prst="ellipse">
              <a:avLst/>
            </a:prstGeom>
            <a:solidFill>
              <a:srgbClr val="28A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AF15511-0831-42E1-AC40-45EA14BCEF87}"/>
                </a:ext>
              </a:extLst>
            </p:cNvPr>
            <p:cNvSpPr/>
            <p:nvPr/>
          </p:nvSpPr>
          <p:spPr>
            <a:xfrm>
              <a:off x="3432312" y="3178331"/>
              <a:ext cx="861392" cy="80724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188CD13-8A42-4204-B160-915D88CA50F4}"/>
                </a:ext>
              </a:extLst>
            </p:cNvPr>
            <p:cNvSpPr/>
            <p:nvPr/>
          </p:nvSpPr>
          <p:spPr>
            <a:xfrm>
              <a:off x="3840116" y="3019723"/>
              <a:ext cx="274684" cy="303928"/>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Freeform: Shape 29">
            <a:extLst>
              <a:ext uri="{FF2B5EF4-FFF2-40B4-BE49-F238E27FC236}">
                <a16:creationId xmlns:a16="http://schemas.microsoft.com/office/drawing/2014/main" id="{B19E547A-3506-41CA-9E7A-0E962CF624D2}"/>
              </a:ext>
            </a:extLst>
          </p:cNvPr>
          <p:cNvSpPr/>
          <p:nvPr/>
        </p:nvSpPr>
        <p:spPr>
          <a:xfrm>
            <a:off x="2193081" y="3697358"/>
            <a:ext cx="3823375" cy="1520687"/>
          </a:xfrm>
          <a:custGeom>
            <a:avLst/>
            <a:gdLst>
              <a:gd name="connsiteX0" fmla="*/ 0 w 3823375"/>
              <a:gd name="connsiteY0" fmla="*/ 0 h 1520687"/>
              <a:gd name="connsiteX1" fmla="*/ 3823375 w 3823375"/>
              <a:gd name="connsiteY1" fmla="*/ 0 h 1520687"/>
              <a:gd name="connsiteX2" fmla="*/ 3782485 w 3823375"/>
              <a:gd name="connsiteY2" fmla="*/ 157501 h 1520687"/>
              <a:gd name="connsiteX3" fmla="*/ 1911687 w 3823375"/>
              <a:gd name="connsiteY3" fmla="*/ 1520687 h 1520687"/>
              <a:gd name="connsiteX4" fmla="*/ 40889 w 3823375"/>
              <a:gd name="connsiteY4" fmla="*/ 157501 h 1520687"/>
              <a:gd name="connsiteX5" fmla="*/ 0 w 3823375"/>
              <a:gd name="connsiteY5" fmla="*/ 0 h 1520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3375" h="1520687">
                <a:moveTo>
                  <a:pt x="0" y="0"/>
                </a:moveTo>
                <a:lnTo>
                  <a:pt x="3823375" y="0"/>
                </a:lnTo>
                <a:lnTo>
                  <a:pt x="3782485" y="157501"/>
                </a:lnTo>
                <a:cubicBezTo>
                  <a:pt x="3534471" y="947262"/>
                  <a:pt x="2790691" y="1520687"/>
                  <a:pt x="1911687" y="1520687"/>
                </a:cubicBezTo>
                <a:cubicBezTo>
                  <a:pt x="1032683" y="1520687"/>
                  <a:pt x="288904" y="947262"/>
                  <a:pt x="40889" y="157501"/>
                </a:cubicBezTo>
                <a:lnTo>
                  <a:pt x="0" y="0"/>
                </a:lnTo>
                <a:close/>
              </a:path>
            </a:pathLst>
          </a:custGeom>
          <a:solidFill>
            <a:srgbClr val="2AB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D596E980-6284-46A0-BA08-EED53066B8FF}"/>
              </a:ext>
            </a:extLst>
          </p:cNvPr>
          <p:cNvSpPr/>
          <p:nvPr/>
        </p:nvSpPr>
        <p:spPr>
          <a:xfrm>
            <a:off x="2145902" y="1337811"/>
            <a:ext cx="3917730" cy="2359547"/>
          </a:xfrm>
          <a:custGeom>
            <a:avLst/>
            <a:gdLst>
              <a:gd name="connsiteX0" fmla="*/ 1958865 w 3917730"/>
              <a:gd name="connsiteY0" fmla="*/ 0 h 2359547"/>
              <a:gd name="connsiteX1" fmla="*/ 3917730 w 3917730"/>
              <a:gd name="connsiteY1" fmla="*/ 1940117 h 2359547"/>
              <a:gd name="connsiteX2" fmla="*/ 3877933 w 3917730"/>
              <a:gd name="connsiteY2" fmla="*/ 2331118 h 2359547"/>
              <a:gd name="connsiteX3" fmla="*/ 3870553 w 3917730"/>
              <a:gd name="connsiteY3" fmla="*/ 2359547 h 2359547"/>
              <a:gd name="connsiteX4" fmla="*/ 47178 w 3917730"/>
              <a:gd name="connsiteY4" fmla="*/ 2359547 h 2359547"/>
              <a:gd name="connsiteX5" fmla="*/ 39797 w 3917730"/>
              <a:gd name="connsiteY5" fmla="*/ 2331118 h 2359547"/>
              <a:gd name="connsiteX6" fmla="*/ 0 w 3917730"/>
              <a:gd name="connsiteY6" fmla="*/ 1940117 h 2359547"/>
              <a:gd name="connsiteX7" fmla="*/ 1958865 w 3917730"/>
              <a:gd name="connsiteY7" fmla="*/ 0 h 23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17730" h="2359547">
                <a:moveTo>
                  <a:pt x="1958865" y="0"/>
                </a:moveTo>
                <a:cubicBezTo>
                  <a:pt x="3040716" y="0"/>
                  <a:pt x="3917730" y="868620"/>
                  <a:pt x="3917730" y="1940117"/>
                </a:cubicBezTo>
                <a:cubicBezTo>
                  <a:pt x="3917730" y="2074054"/>
                  <a:pt x="3904027" y="2204821"/>
                  <a:pt x="3877933" y="2331118"/>
                </a:cubicBezTo>
                <a:lnTo>
                  <a:pt x="3870553" y="2359547"/>
                </a:lnTo>
                <a:lnTo>
                  <a:pt x="47178" y="2359547"/>
                </a:lnTo>
                <a:lnTo>
                  <a:pt x="39797" y="2331118"/>
                </a:lnTo>
                <a:cubicBezTo>
                  <a:pt x="13703" y="2204821"/>
                  <a:pt x="0" y="2074054"/>
                  <a:pt x="0" y="1940117"/>
                </a:cubicBezTo>
                <a:cubicBezTo>
                  <a:pt x="0" y="868620"/>
                  <a:pt x="877014" y="0"/>
                  <a:pt x="1958865" y="0"/>
                </a:cubicBezTo>
                <a:close/>
              </a:path>
            </a:pathLst>
          </a:custGeom>
          <a:solidFill>
            <a:srgbClr val="2AB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3C6362E9-DFFF-4BBB-9EBC-AA96FA578A45}"/>
              </a:ext>
            </a:extLst>
          </p:cNvPr>
          <p:cNvSpPr/>
          <p:nvPr/>
        </p:nvSpPr>
        <p:spPr>
          <a:xfrm>
            <a:off x="6462082" y="3697358"/>
            <a:ext cx="3823375" cy="1520687"/>
          </a:xfrm>
          <a:custGeom>
            <a:avLst/>
            <a:gdLst>
              <a:gd name="connsiteX0" fmla="*/ 0 w 3823375"/>
              <a:gd name="connsiteY0" fmla="*/ 0 h 1520687"/>
              <a:gd name="connsiteX1" fmla="*/ 3823375 w 3823375"/>
              <a:gd name="connsiteY1" fmla="*/ 0 h 1520687"/>
              <a:gd name="connsiteX2" fmla="*/ 3782485 w 3823375"/>
              <a:gd name="connsiteY2" fmla="*/ 157501 h 1520687"/>
              <a:gd name="connsiteX3" fmla="*/ 1911687 w 3823375"/>
              <a:gd name="connsiteY3" fmla="*/ 1520687 h 1520687"/>
              <a:gd name="connsiteX4" fmla="*/ 40889 w 3823375"/>
              <a:gd name="connsiteY4" fmla="*/ 157501 h 1520687"/>
              <a:gd name="connsiteX5" fmla="*/ 0 w 3823375"/>
              <a:gd name="connsiteY5" fmla="*/ 0 h 1520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3375" h="1520687">
                <a:moveTo>
                  <a:pt x="0" y="0"/>
                </a:moveTo>
                <a:lnTo>
                  <a:pt x="3823375" y="0"/>
                </a:lnTo>
                <a:lnTo>
                  <a:pt x="3782485" y="157501"/>
                </a:lnTo>
                <a:cubicBezTo>
                  <a:pt x="3534471" y="947262"/>
                  <a:pt x="2790691" y="1520687"/>
                  <a:pt x="1911687" y="1520687"/>
                </a:cubicBezTo>
                <a:cubicBezTo>
                  <a:pt x="1032683" y="1520687"/>
                  <a:pt x="288904" y="947262"/>
                  <a:pt x="40889" y="157501"/>
                </a:cubicBezTo>
                <a:lnTo>
                  <a:pt x="0" y="0"/>
                </a:lnTo>
                <a:close/>
              </a:path>
            </a:pathLst>
          </a:custGeom>
          <a:solidFill>
            <a:srgbClr val="2AB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892CFF97-C89C-4779-A0F6-BACC86256F83}"/>
              </a:ext>
            </a:extLst>
          </p:cNvPr>
          <p:cNvSpPr/>
          <p:nvPr/>
        </p:nvSpPr>
        <p:spPr>
          <a:xfrm>
            <a:off x="6414903" y="1337811"/>
            <a:ext cx="3917730" cy="2359547"/>
          </a:xfrm>
          <a:custGeom>
            <a:avLst/>
            <a:gdLst>
              <a:gd name="connsiteX0" fmla="*/ 1958865 w 3917730"/>
              <a:gd name="connsiteY0" fmla="*/ 0 h 2359547"/>
              <a:gd name="connsiteX1" fmla="*/ 3917730 w 3917730"/>
              <a:gd name="connsiteY1" fmla="*/ 1940117 h 2359547"/>
              <a:gd name="connsiteX2" fmla="*/ 3877933 w 3917730"/>
              <a:gd name="connsiteY2" fmla="*/ 2331118 h 2359547"/>
              <a:gd name="connsiteX3" fmla="*/ 3870553 w 3917730"/>
              <a:gd name="connsiteY3" fmla="*/ 2359547 h 2359547"/>
              <a:gd name="connsiteX4" fmla="*/ 47178 w 3917730"/>
              <a:gd name="connsiteY4" fmla="*/ 2359547 h 2359547"/>
              <a:gd name="connsiteX5" fmla="*/ 39797 w 3917730"/>
              <a:gd name="connsiteY5" fmla="*/ 2331118 h 2359547"/>
              <a:gd name="connsiteX6" fmla="*/ 0 w 3917730"/>
              <a:gd name="connsiteY6" fmla="*/ 1940117 h 2359547"/>
              <a:gd name="connsiteX7" fmla="*/ 1958865 w 3917730"/>
              <a:gd name="connsiteY7" fmla="*/ 0 h 23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17730" h="2359547">
                <a:moveTo>
                  <a:pt x="1958865" y="0"/>
                </a:moveTo>
                <a:cubicBezTo>
                  <a:pt x="3040716" y="0"/>
                  <a:pt x="3917730" y="868620"/>
                  <a:pt x="3917730" y="1940117"/>
                </a:cubicBezTo>
                <a:cubicBezTo>
                  <a:pt x="3917730" y="2074054"/>
                  <a:pt x="3904027" y="2204821"/>
                  <a:pt x="3877933" y="2331118"/>
                </a:cubicBezTo>
                <a:lnTo>
                  <a:pt x="3870553" y="2359547"/>
                </a:lnTo>
                <a:lnTo>
                  <a:pt x="47178" y="2359547"/>
                </a:lnTo>
                <a:lnTo>
                  <a:pt x="39797" y="2331118"/>
                </a:lnTo>
                <a:cubicBezTo>
                  <a:pt x="13703" y="2204821"/>
                  <a:pt x="0" y="2074054"/>
                  <a:pt x="0" y="1940117"/>
                </a:cubicBezTo>
                <a:cubicBezTo>
                  <a:pt x="0" y="868620"/>
                  <a:pt x="877014" y="0"/>
                  <a:pt x="1958865" y="0"/>
                </a:cubicBezTo>
                <a:close/>
              </a:path>
            </a:pathLst>
          </a:custGeom>
          <a:solidFill>
            <a:srgbClr val="2AB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peech Bubble: Oval 7">
            <a:extLst>
              <a:ext uri="{FF2B5EF4-FFF2-40B4-BE49-F238E27FC236}">
                <a16:creationId xmlns:a16="http://schemas.microsoft.com/office/drawing/2014/main" id="{A792E8BB-08ED-4E67-888D-4D17035015DB}"/>
              </a:ext>
            </a:extLst>
          </p:cNvPr>
          <p:cNvSpPr/>
          <p:nvPr/>
        </p:nvSpPr>
        <p:spPr>
          <a:xfrm flipH="1">
            <a:off x="360669" y="139278"/>
            <a:ext cx="2867924" cy="1921509"/>
          </a:xfrm>
          <a:prstGeom prst="wedgeEllipseCallo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21" name="TextBox 20">
            <a:extLst>
              <a:ext uri="{FF2B5EF4-FFF2-40B4-BE49-F238E27FC236}">
                <a16:creationId xmlns:a16="http://schemas.microsoft.com/office/drawing/2014/main" id="{1AEFE3B2-64F0-46D6-AA02-604D5FEC591E}"/>
              </a:ext>
            </a:extLst>
          </p:cNvPr>
          <p:cNvSpPr txBox="1"/>
          <p:nvPr/>
        </p:nvSpPr>
        <p:spPr>
          <a:xfrm>
            <a:off x="982133" y="498744"/>
            <a:ext cx="1722967" cy="1200329"/>
          </a:xfrm>
          <a:prstGeom prst="rect">
            <a:avLst/>
          </a:prstGeom>
          <a:noFill/>
        </p:spPr>
        <p:txBody>
          <a:bodyPr wrap="square" rtlCol="0">
            <a:spAutoFit/>
          </a:bodyPr>
          <a:lstStyle/>
          <a:p>
            <a:r>
              <a:rPr lang="id-ID" sz="2400" b="1" dirty="0">
                <a:solidFill>
                  <a:schemeClr val="tx1">
                    <a:lumMod val="75000"/>
                    <a:lumOff val="25000"/>
                  </a:schemeClr>
                </a:solidFill>
                <a:latin typeface="Bahnschrift" panose="020B0502040204020203" pitchFamily="34" charset="0"/>
              </a:rPr>
              <a:t>Wah,aku ada dimana ya?,….</a:t>
            </a:r>
            <a:endParaRPr lang="en-ID" sz="2400" b="1" dirty="0">
              <a:solidFill>
                <a:schemeClr val="tx1">
                  <a:lumMod val="75000"/>
                  <a:lumOff val="25000"/>
                </a:schemeClr>
              </a:solidFill>
              <a:latin typeface="Bahnschrift" panose="020B0502040204020203" pitchFamily="34" charset="0"/>
            </a:endParaRPr>
          </a:p>
        </p:txBody>
      </p:sp>
      <p:sp>
        <p:nvSpPr>
          <p:cNvPr id="3" name="Rectangle 2">
            <a:extLst>
              <a:ext uri="{FF2B5EF4-FFF2-40B4-BE49-F238E27FC236}">
                <a16:creationId xmlns:a16="http://schemas.microsoft.com/office/drawing/2014/main" id="{0513B868-CB56-4BE0-8800-28F8BD6E1926}"/>
              </a:ext>
            </a:extLst>
          </p:cNvPr>
          <p:cNvSpPr/>
          <p:nvPr/>
        </p:nvSpPr>
        <p:spPr>
          <a:xfrm>
            <a:off x="-71967" y="-724156"/>
            <a:ext cx="12573000" cy="7639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utoShape 1" descr="✌️">
            <a:extLst>
              <a:ext uri="{FF2B5EF4-FFF2-40B4-BE49-F238E27FC236}">
                <a16:creationId xmlns:a16="http://schemas.microsoft.com/office/drawing/2014/main" id="{B0651B2D-FA16-499C-9322-0EE177B36E8C}"/>
              </a:ext>
            </a:extLst>
          </p:cNvPr>
          <p:cNvSpPr>
            <a:spLocks noChangeAspect="1" noChangeArrowheads="1"/>
          </p:cNvSpPr>
          <p:nvPr/>
        </p:nvSpPr>
        <p:spPr bwMode="auto">
          <a:xfrm>
            <a:off x="2400300" y="36814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Tree>
    <p:extLst>
      <p:ext uri="{BB962C8B-B14F-4D97-AF65-F5344CB8AC3E}">
        <p14:creationId xmlns:p14="http://schemas.microsoft.com/office/powerpoint/2010/main" val="280284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childTnLst>
                          </p:cTn>
                        </p:par>
                        <p:par>
                          <p:cTn id="8" fill="hold">
                            <p:stCondLst>
                              <p:cond delay="1000"/>
                            </p:stCondLst>
                            <p:childTnLst>
                              <p:par>
                                <p:cTn id="9" presetID="64" presetClass="path" presetSubtype="0" accel="50000" decel="50000" fill="hold" grpId="0" nodeType="afterEffect">
                                  <p:stCondLst>
                                    <p:cond delay="0"/>
                                  </p:stCondLst>
                                  <p:childTnLst>
                                    <p:animMotion origin="layout" path="M -0.00195 -0.0331 L -0.00833 -0.32685 " pathEditMode="relative" rAng="0" ptsTypes="AA">
                                      <p:cBhvr>
                                        <p:cTn id="10" dur="1000" fill="hold"/>
                                        <p:tgtEl>
                                          <p:spTgt spid="29"/>
                                        </p:tgtEl>
                                        <p:attrNameLst>
                                          <p:attrName>ppt_x</p:attrName>
                                          <p:attrName>ppt_y</p:attrName>
                                        </p:attrNameLst>
                                      </p:cBhvr>
                                      <p:rCtr x="-326" y="-14699"/>
                                    </p:animMotion>
                                  </p:childTnLst>
                                </p:cTn>
                              </p:par>
                              <p:par>
                                <p:cTn id="11" presetID="42" presetClass="path" presetSubtype="0" accel="50000" decel="50000" fill="hold" grpId="0" nodeType="withEffect">
                                  <p:stCondLst>
                                    <p:cond delay="0"/>
                                  </p:stCondLst>
                                  <p:childTnLst>
                                    <p:animMotion origin="layout" path="M 0 0 L 0 0.25 E" pathEditMode="relative" ptsTypes="">
                                      <p:cBhvr>
                                        <p:cTn id="12" dur="1000" fill="hold"/>
                                        <p:tgtEl>
                                          <p:spTgt spid="30"/>
                                        </p:tgtEl>
                                        <p:attrNameLst>
                                          <p:attrName>ppt_x</p:attrName>
                                          <p:attrName>ppt_y</p:attrName>
                                        </p:attrNameLst>
                                      </p:cBhvr>
                                    </p:animMotion>
                                  </p:childTnLst>
                                </p:cTn>
                              </p:par>
                              <p:par>
                                <p:cTn id="13" presetID="64" presetClass="path" presetSubtype="0" accel="50000" decel="50000" fill="hold" grpId="0" nodeType="withEffect">
                                  <p:stCondLst>
                                    <p:cond delay="0"/>
                                  </p:stCondLst>
                                  <p:childTnLst>
                                    <p:animMotion origin="layout" path="M -0.00195 -0.0331 L 1.04167E-6 -0.3375 " pathEditMode="relative" rAng="0" ptsTypes="AA">
                                      <p:cBhvr>
                                        <p:cTn id="14" dur="1000" fill="hold"/>
                                        <p:tgtEl>
                                          <p:spTgt spid="32"/>
                                        </p:tgtEl>
                                        <p:attrNameLst>
                                          <p:attrName>ppt_x</p:attrName>
                                          <p:attrName>ppt_y</p:attrName>
                                        </p:attrNameLst>
                                      </p:cBhvr>
                                      <p:rCtr x="91" y="-15231"/>
                                    </p:animMotion>
                                  </p:childTnLst>
                                </p:cTn>
                              </p:par>
                              <p:par>
                                <p:cTn id="15" presetID="42" presetClass="path" presetSubtype="0" accel="50000" decel="50000" fill="hold" grpId="0" nodeType="withEffect">
                                  <p:stCondLst>
                                    <p:cond delay="0"/>
                                  </p:stCondLst>
                                  <p:childTnLst>
                                    <p:animMotion origin="layout" path="M 0 0 L 0 0.25 E" pathEditMode="relative" ptsTypes="">
                                      <p:cBhvr>
                                        <p:cTn id="16" dur="1000" fill="hold"/>
                                        <p:tgtEl>
                                          <p:spTgt spid="31"/>
                                        </p:tgtEl>
                                        <p:attrNameLst>
                                          <p:attrName>ppt_x</p:attrName>
                                          <p:attrName>ppt_y</p:attrName>
                                        </p:attrNameLst>
                                      </p:cBhvr>
                                    </p:animMotion>
                                  </p:childTnLst>
                                </p:cTn>
                              </p:par>
                            </p:childTnLst>
                          </p:cTn>
                        </p:par>
                        <p:par>
                          <p:cTn id="17" fill="hold">
                            <p:stCondLst>
                              <p:cond delay="2000"/>
                            </p:stCondLst>
                            <p:childTnLst>
                              <p:par>
                                <p:cTn id="18" presetID="37" presetClass="path" presetSubtype="0" accel="50000" decel="50000" autoRev="1" fill="hold" nodeType="afterEffect">
                                  <p:stCondLst>
                                    <p:cond delay="0"/>
                                  </p:stCondLst>
                                  <p:childTnLst>
                                    <p:animMotion origin="layout" path="M -1.66667E-6 7.40741E-7 L -0.03346 0.05972 C -0.04036 0.07315 -0.05078 0.08102 -0.06159 0.08102 C -0.07409 0.08102 -0.08398 0.07315 -0.09088 0.05972 L -0.12409 7.40741E-7 " pathEditMode="relative" rAng="0" ptsTypes="AAAAA">
                                      <p:cBhvr>
                                        <p:cTn id="19" dur="1750" fill="hold"/>
                                        <p:tgtEl>
                                          <p:spTgt spid="14"/>
                                        </p:tgtEl>
                                        <p:attrNameLst>
                                          <p:attrName>ppt_x</p:attrName>
                                          <p:attrName>ppt_y</p:attrName>
                                        </p:attrNameLst>
                                      </p:cBhvr>
                                      <p:rCtr x="-6211" y="4051"/>
                                    </p:animMotion>
                                  </p:childTnLst>
                                </p:cTn>
                              </p:par>
                              <p:par>
                                <p:cTn id="20" presetID="37" presetClass="path" presetSubtype="0" accel="50000" decel="50000" autoRev="1" fill="hold" nodeType="withEffect">
                                  <p:stCondLst>
                                    <p:cond delay="0"/>
                                  </p:stCondLst>
                                  <p:childTnLst>
                                    <p:animMotion origin="layout" path="M -0.00221 -0.01158 L -0.03567 0.04815 C -0.04257 0.06157 -0.05299 0.06944 -0.0638 0.06944 C -0.0763 0.06944 -0.08619 0.06157 -0.0931 0.04815 L -0.1263 -0.01158 " pathEditMode="relative" rAng="0" ptsTypes="AAAAA">
                                      <p:cBhvr>
                                        <p:cTn id="21" dur="1750" fill="hold"/>
                                        <p:tgtEl>
                                          <p:spTgt spid="11"/>
                                        </p:tgtEl>
                                        <p:attrNameLst>
                                          <p:attrName>ppt_x</p:attrName>
                                          <p:attrName>ppt_y</p:attrName>
                                        </p:attrNameLst>
                                      </p:cBhvr>
                                      <p:rCtr x="-6211" y="4051"/>
                                    </p:animMotion>
                                  </p:childTnLst>
                                </p:cTn>
                              </p:par>
                              <p:par>
                                <p:cTn id="22" presetID="10" presetClass="entr" presetSubtype="0"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22" presetClass="entr" presetSubtype="8" fill="hold" grpId="0" nodeType="withEffect">
                                  <p:stCondLst>
                                    <p:cond delay="50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9" grpId="0" animBg="1"/>
      <p:bldP spid="31" grpId="0" animBg="1"/>
      <p:bldP spid="32" grpId="0" animBg="1"/>
      <p:bldP spid="8" grpId="0" animBg="1"/>
      <p:bldP spid="21" grpId="0"/>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E54342B-0338-4423-B6FC-2C84AC990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9798" y="643467"/>
            <a:ext cx="6732404"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0276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4CA40B-75A7-4FEF-B83A-A0BFA167D44E}"/>
              </a:ext>
            </a:extLst>
          </p:cNvPr>
          <p:cNvSpPr txBox="1"/>
          <p:nvPr/>
        </p:nvSpPr>
        <p:spPr>
          <a:xfrm>
            <a:off x="1247207" y="2762866"/>
            <a:ext cx="10395295" cy="1015663"/>
          </a:xfrm>
          <a:prstGeom prst="rect">
            <a:avLst/>
          </a:prstGeom>
          <a:noFill/>
        </p:spPr>
        <p:txBody>
          <a:bodyPr wrap="square" rtlCol="0">
            <a:spAutoFit/>
          </a:bodyPr>
          <a:lstStyle/>
          <a:p>
            <a:r>
              <a:rPr lang="id-ID" sz="6000" b="1" dirty="0">
                <a:solidFill>
                  <a:schemeClr val="tx1">
                    <a:lumMod val="75000"/>
                    <a:lumOff val="25000"/>
                  </a:schemeClr>
                </a:solidFill>
                <a:latin typeface="Bahnschrift" panose="020B0502040204020203" pitchFamily="34" charset="0"/>
              </a:rPr>
              <a:t>Saatnya untuk  menganalisa!!</a:t>
            </a:r>
            <a:endParaRPr lang="en-ID" sz="6000" b="1" dirty="0">
              <a:solidFill>
                <a:schemeClr val="tx1">
                  <a:lumMod val="75000"/>
                  <a:lumOff val="25000"/>
                </a:schemeClr>
              </a:solidFill>
              <a:latin typeface="Bahnschrift" panose="020B0502040204020203" pitchFamily="34" charset="0"/>
            </a:endParaRPr>
          </a:p>
        </p:txBody>
      </p:sp>
    </p:spTree>
    <p:extLst>
      <p:ext uri="{BB962C8B-B14F-4D97-AF65-F5344CB8AC3E}">
        <p14:creationId xmlns:p14="http://schemas.microsoft.com/office/powerpoint/2010/main" val="377566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FAB46D-544E-487F-AE08-CB063221CD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7924800"/>
          </a:xfrm>
          <a:prstGeom prst="rect">
            <a:avLst/>
          </a:prstGeom>
        </p:spPr>
      </p:pic>
      <p:pic>
        <p:nvPicPr>
          <p:cNvPr id="2" name="Bruh_Sound_Effect_#2">
            <a:hlinkClick r:id="" action="ppaction://media"/>
            <a:extLst>
              <a:ext uri="{FF2B5EF4-FFF2-40B4-BE49-F238E27FC236}">
                <a16:creationId xmlns:a16="http://schemas.microsoft.com/office/drawing/2014/main" id="{B261FAFA-5BB0-437F-A130-6F0C73F45E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08458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75F02E61-80DE-4E86-9029-2FC59798E0F4}"/>
              </a:ext>
            </a:extLst>
          </p:cNvPr>
          <p:cNvSpPr txBox="1"/>
          <p:nvPr/>
        </p:nvSpPr>
        <p:spPr>
          <a:xfrm>
            <a:off x="3171994" y="3728309"/>
            <a:ext cx="4715804" cy="646331"/>
          </a:xfrm>
          <a:prstGeom prst="rect">
            <a:avLst/>
          </a:prstGeom>
          <a:noFill/>
        </p:spPr>
        <p:txBody>
          <a:bodyPr wrap="square" rtlCol="0">
            <a:spAutoFit/>
          </a:bodyPr>
          <a:lstStyle/>
          <a:p>
            <a:r>
              <a:rPr lang="id-ID" sz="3600" dirty="0">
                <a:solidFill>
                  <a:schemeClr val="tx1">
                    <a:lumMod val="65000"/>
                    <a:lumOff val="35000"/>
                  </a:schemeClr>
                </a:solidFill>
                <a:latin typeface="Bahnschrift" panose="020B0502040204020203" pitchFamily="34" charset="0"/>
                <a:ea typeface="Adobe Gothic Std B" panose="020B0800000000000000" pitchFamily="34" charset="-128"/>
              </a:rPr>
              <a:t>TRI</a:t>
            </a:r>
            <a:endParaRPr lang="en-US" sz="36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16" name="TextBox 15">
            <a:extLst>
              <a:ext uri="{FF2B5EF4-FFF2-40B4-BE49-F238E27FC236}">
                <a16:creationId xmlns:a16="http://schemas.microsoft.com/office/drawing/2014/main" id="{CAFA253D-6122-43BE-BFEF-87F664FACD3F}"/>
              </a:ext>
            </a:extLst>
          </p:cNvPr>
          <p:cNvSpPr txBox="1"/>
          <p:nvPr/>
        </p:nvSpPr>
        <p:spPr>
          <a:xfrm>
            <a:off x="3153190" y="2542845"/>
            <a:ext cx="4943061" cy="707886"/>
          </a:xfrm>
          <a:prstGeom prst="rect">
            <a:avLst/>
          </a:prstGeom>
          <a:noFill/>
        </p:spPr>
        <p:txBody>
          <a:bodyPr wrap="square" rtlCol="0">
            <a:spAutoFit/>
          </a:bodyPr>
          <a:lstStyle/>
          <a:p>
            <a:r>
              <a:rPr lang="id-ID" sz="4000" dirty="0">
                <a:solidFill>
                  <a:schemeClr val="tx1">
                    <a:lumMod val="65000"/>
                    <a:lumOff val="35000"/>
                  </a:schemeClr>
                </a:solidFill>
                <a:latin typeface="Bahnschrift" panose="020B0502040204020203" pitchFamily="34" charset="0"/>
                <a:ea typeface="Adobe Gothic Std B" panose="020B0800000000000000" pitchFamily="34" charset="-128"/>
              </a:rPr>
              <a:t>TELKOMSEL</a:t>
            </a:r>
            <a:endParaRPr lang="en-US" sz="40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38" name="Rectangle 37">
            <a:extLst>
              <a:ext uri="{FF2B5EF4-FFF2-40B4-BE49-F238E27FC236}">
                <a16:creationId xmlns:a16="http://schemas.microsoft.com/office/drawing/2014/main" id="{E61D57DD-81A4-447D-8751-3BD42D4ED534}"/>
              </a:ext>
            </a:extLst>
          </p:cNvPr>
          <p:cNvSpPr/>
          <p:nvPr/>
        </p:nvSpPr>
        <p:spPr>
          <a:xfrm>
            <a:off x="0" y="971550"/>
            <a:ext cx="2857500" cy="5886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B1C7FA1A-38AF-4AB4-829B-140EA24E3C8D}"/>
              </a:ext>
            </a:extLst>
          </p:cNvPr>
          <p:cNvCxnSpPr>
            <a:cxnSpLocks/>
          </p:cNvCxnSpPr>
          <p:nvPr/>
        </p:nvCxnSpPr>
        <p:spPr>
          <a:xfrm rot="2676904" flipH="1">
            <a:off x="2643445" y="2749349"/>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FFE7908-125C-49FF-A427-43A666869EB3}"/>
              </a:ext>
            </a:extLst>
          </p:cNvPr>
          <p:cNvCxnSpPr>
            <a:cxnSpLocks/>
          </p:cNvCxnSpPr>
          <p:nvPr/>
        </p:nvCxnSpPr>
        <p:spPr>
          <a:xfrm rot="2676904" flipH="1">
            <a:off x="2295331" y="2405883"/>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72764C2-82DB-41F1-A3E0-74C3BB7E22E7}"/>
              </a:ext>
            </a:extLst>
          </p:cNvPr>
          <p:cNvCxnSpPr>
            <a:cxnSpLocks/>
          </p:cNvCxnSpPr>
          <p:nvPr/>
        </p:nvCxnSpPr>
        <p:spPr>
          <a:xfrm rot="18876904" flipH="1">
            <a:off x="2307757" y="2741434"/>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79FB7A1-58B2-43CF-B758-FAA9E621AF28}"/>
              </a:ext>
            </a:extLst>
          </p:cNvPr>
          <p:cNvCxnSpPr>
            <a:cxnSpLocks/>
          </p:cNvCxnSpPr>
          <p:nvPr/>
        </p:nvCxnSpPr>
        <p:spPr>
          <a:xfrm>
            <a:off x="2622691" y="2629700"/>
            <a:ext cx="192487" cy="190108"/>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C30E6F5-46A9-40B4-90D9-C41DD04110AA}"/>
              </a:ext>
            </a:extLst>
          </p:cNvPr>
          <p:cNvSpPr/>
          <p:nvPr/>
        </p:nvSpPr>
        <p:spPr>
          <a:xfrm>
            <a:off x="2387143" y="2744535"/>
            <a:ext cx="159842" cy="15984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72AC537-D3B2-4A3D-93BE-28FD1B84F005}"/>
              </a:ext>
            </a:extLst>
          </p:cNvPr>
          <p:cNvCxnSpPr>
            <a:cxnSpLocks/>
          </p:cNvCxnSpPr>
          <p:nvPr/>
        </p:nvCxnSpPr>
        <p:spPr>
          <a:xfrm>
            <a:off x="2467064" y="2476342"/>
            <a:ext cx="192487" cy="190108"/>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B9F344-B93D-4042-B26F-9847E94FE372}"/>
              </a:ext>
            </a:extLst>
          </p:cNvPr>
          <p:cNvCxnSpPr>
            <a:cxnSpLocks/>
          </p:cNvCxnSpPr>
          <p:nvPr/>
        </p:nvCxnSpPr>
        <p:spPr>
          <a:xfrm rot="2676904" flipH="1">
            <a:off x="2643443" y="4001316"/>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EB820BC-98E0-431F-8DF3-25255335B6BF}"/>
              </a:ext>
            </a:extLst>
          </p:cNvPr>
          <p:cNvCxnSpPr>
            <a:cxnSpLocks/>
          </p:cNvCxnSpPr>
          <p:nvPr/>
        </p:nvCxnSpPr>
        <p:spPr>
          <a:xfrm rot="2676904" flipH="1">
            <a:off x="2295329" y="3657850"/>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459E6B1-071B-440C-91F3-61C8E28D43A4}"/>
              </a:ext>
            </a:extLst>
          </p:cNvPr>
          <p:cNvCxnSpPr>
            <a:cxnSpLocks/>
          </p:cNvCxnSpPr>
          <p:nvPr/>
        </p:nvCxnSpPr>
        <p:spPr>
          <a:xfrm rot="18876904" flipH="1">
            <a:off x="2307755" y="3993401"/>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C2C45B7-9607-4D3F-BBF7-6DDE0143F5EA}"/>
              </a:ext>
            </a:extLst>
          </p:cNvPr>
          <p:cNvCxnSpPr>
            <a:cxnSpLocks/>
          </p:cNvCxnSpPr>
          <p:nvPr/>
        </p:nvCxnSpPr>
        <p:spPr>
          <a:xfrm>
            <a:off x="2622689" y="3881667"/>
            <a:ext cx="192487" cy="190108"/>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4B799857-2074-4A15-93BC-8DB922097D75}"/>
              </a:ext>
            </a:extLst>
          </p:cNvPr>
          <p:cNvSpPr/>
          <p:nvPr/>
        </p:nvSpPr>
        <p:spPr>
          <a:xfrm>
            <a:off x="2387141" y="3996502"/>
            <a:ext cx="159842" cy="15984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53C35C34-C670-448B-8EFD-541CF020C2A7}"/>
              </a:ext>
            </a:extLst>
          </p:cNvPr>
          <p:cNvCxnSpPr>
            <a:cxnSpLocks/>
          </p:cNvCxnSpPr>
          <p:nvPr/>
        </p:nvCxnSpPr>
        <p:spPr>
          <a:xfrm>
            <a:off x="2467062" y="3728309"/>
            <a:ext cx="192487" cy="190108"/>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751AB7F-3981-4A84-8D6F-BCCB0BFEA196}"/>
              </a:ext>
            </a:extLst>
          </p:cNvPr>
          <p:cNvSpPr txBox="1"/>
          <p:nvPr/>
        </p:nvSpPr>
        <p:spPr>
          <a:xfrm>
            <a:off x="528097" y="1078712"/>
            <a:ext cx="13523844" cy="1323439"/>
          </a:xfrm>
          <a:prstGeom prst="rect">
            <a:avLst/>
          </a:prstGeom>
          <a:noFill/>
        </p:spPr>
        <p:txBody>
          <a:bodyPr wrap="square" rtlCol="0">
            <a:spAutoFit/>
          </a:bodyPr>
          <a:lstStyle/>
          <a:p>
            <a:r>
              <a:rPr lang="id-ID" sz="4000" b="1" dirty="0">
                <a:solidFill>
                  <a:schemeClr val="tx1">
                    <a:lumMod val="65000"/>
                    <a:lumOff val="35000"/>
                  </a:schemeClr>
                </a:solidFill>
                <a:latin typeface="Agency FB" panose="020B0503020202020204" pitchFamily="34" charset="0"/>
              </a:rPr>
              <a:t>Macam-macam provider yang kami analisis antara lain sebagai</a:t>
            </a:r>
            <a:r>
              <a:rPr lang="en-US" sz="4000" b="1" dirty="0">
                <a:solidFill>
                  <a:schemeClr val="tx1">
                    <a:lumMod val="65000"/>
                    <a:lumOff val="35000"/>
                  </a:schemeClr>
                </a:solidFill>
                <a:latin typeface="Agency FB" panose="020B0503020202020204" pitchFamily="34" charset="0"/>
              </a:rPr>
              <a:t>  </a:t>
            </a:r>
          </a:p>
          <a:p>
            <a:r>
              <a:rPr lang="en-US" sz="4000" b="1" dirty="0">
                <a:solidFill>
                  <a:schemeClr val="tx1">
                    <a:lumMod val="65000"/>
                    <a:lumOff val="35000"/>
                  </a:schemeClr>
                </a:solidFill>
                <a:latin typeface="Agency FB" panose="020B0503020202020204" pitchFamily="34" charset="0"/>
              </a:rPr>
              <a:t> </a:t>
            </a:r>
          </a:p>
        </p:txBody>
      </p:sp>
      <p:sp>
        <p:nvSpPr>
          <p:cNvPr id="30" name="TextBox 29">
            <a:extLst>
              <a:ext uri="{FF2B5EF4-FFF2-40B4-BE49-F238E27FC236}">
                <a16:creationId xmlns:a16="http://schemas.microsoft.com/office/drawing/2014/main" id="{36D76DC8-B22F-42D1-A1A1-104265CFEB85}"/>
              </a:ext>
            </a:extLst>
          </p:cNvPr>
          <p:cNvSpPr txBox="1"/>
          <p:nvPr/>
        </p:nvSpPr>
        <p:spPr>
          <a:xfrm>
            <a:off x="528097" y="1574111"/>
            <a:ext cx="4943061" cy="707886"/>
          </a:xfrm>
          <a:prstGeom prst="rect">
            <a:avLst/>
          </a:prstGeom>
          <a:noFill/>
        </p:spPr>
        <p:txBody>
          <a:bodyPr wrap="square" rtlCol="0">
            <a:spAutoFit/>
          </a:bodyPr>
          <a:lstStyle/>
          <a:p>
            <a:r>
              <a:rPr lang="id-ID" sz="4000" b="1" dirty="0">
                <a:solidFill>
                  <a:schemeClr val="tx1">
                    <a:lumMod val="65000"/>
                    <a:lumOff val="35000"/>
                  </a:schemeClr>
                </a:solidFill>
                <a:latin typeface="Agency FB" panose="020B0503020202020204" pitchFamily="34" charset="0"/>
              </a:rPr>
              <a:t>berikut </a:t>
            </a:r>
            <a:r>
              <a:rPr lang="en-US" sz="4000" b="1" dirty="0">
                <a:solidFill>
                  <a:schemeClr val="tx1">
                    <a:lumMod val="65000"/>
                    <a:lumOff val="35000"/>
                  </a:schemeClr>
                </a:solidFill>
                <a:latin typeface="Agency FB" panose="020B0503020202020204" pitchFamily="34" charset="0"/>
              </a:rPr>
              <a:t>; </a:t>
            </a:r>
          </a:p>
        </p:txBody>
      </p:sp>
      <p:sp>
        <p:nvSpPr>
          <p:cNvPr id="39" name="TextBox 38">
            <a:extLst>
              <a:ext uri="{FF2B5EF4-FFF2-40B4-BE49-F238E27FC236}">
                <a16:creationId xmlns:a16="http://schemas.microsoft.com/office/drawing/2014/main" id="{FBE4FD21-270A-48E7-9E4C-FF2233DE17BF}"/>
              </a:ext>
            </a:extLst>
          </p:cNvPr>
          <p:cNvSpPr txBox="1"/>
          <p:nvPr/>
        </p:nvSpPr>
        <p:spPr>
          <a:xfrm>
            <a:off x="9816313" y="6275572"/>
            <a:ext cx="3902286" cy="461665"/>
          </a:xfrm>
          <a:prstGeom prst="rect">
            <a:avLst/>
          </a:prstGeom>
          <a:noFill/>
        </p:spPr>
        <p:txBody>
          <a:bodyPr wrap="square" rtlCol="0">
            <a:spAutoFit/>
          </a:bodyPr>
          <a:lstStyle/>
          <a:p>
            <a:r>
              <a:rPr lang="id-ID" sz="2400" dirty="0">
                <a:solidFill>
                  <a:schemeClr val="tx1">
                    <a:lumMod val="65000"/>
                    <a:lumOff val="35000"/>
                  </a:schemeClr>
                </a:solidFill>
                <a:latin typeface="Bahnschrift" panose="020B0502040204020203" pitchFamily="34" charset="0"/>
                <a:ea typeface="Adobe Gothic Std B" panose="020B0800000000000000" pitchFamily="34" charset="-128"/>
              </a:rPr>
              <a:t>*not sponsored</a:t>
            </a:r>
            <a:endParaRPr lang="en-US" sz="24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Tree>
    <p:extLst>
      <p:ext uri="{BB962C8B-B14F-4D97-AF65-F5344CB8AC3E}">
        <p14:creationId xmlns:p14="http://schemas.microsoft.com/office/powerpoint/2010/main" val="376900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250"/>
                                        <p:tgtEl>
                                          <p:spTgt spid="10"/>
                                        </p:tgtEl>
                                      </p:cBhvr>
                                    </p:animEffect>
                                  </p:childTnLst>
                                </p:cTn>
                              </p:par>
                            </p:childTnLst>
                          </p:cTn>
                        </p:par>
                        <p:par>
                          <p:cTn id="20" fill="hold">
                            <p:stCondLst>
                              <p:cond delay="750"/>
                            </p:stCondLst>
                            <p:childTnLst>
                              <p:par>
                                <p:cTn id="21" presetID="22" presetClass="entr" presetSubtype="1"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250"/>
                                        <p:tgtEl>
                                          <p:spTgt spid="6"/>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250"/>
                                        <p:tgtEl>
                                          <p:spTgt spid="7"/>
                                        </p:tgtEl>
                                      </p:cBhvr>
                                    </p:animEffect>
                                  </p:childTnLst>
                                </p:cTn>
                              </p:par>
                            </p:childTnLst>
                          </p:cTn>
                        </p:par>
                        <p:par>
                          <p:cTn id="28" fill="hold">
                            <p:stCondLst>
                              <p:cond delay="1250"/>
                            </p:stCondLst>
                            <p:childTnLst>
                              <p:par>
                                <p:cTn id="29" presetID="22" presetClass="entr" presetSubtype="4"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250"/>
                                        <p:tgtEl>
                                          <p:spTgt spid="5"/>
                                        </p:tgtEl>
                                      </p:cBhvr>
                                    </p:animEffect>
                                  </p:childTnLst>
                                </p:cTn>
                              </p:par>
                            </p:childTnLst>
                          </p:cTn>
                        </p:par>
                        <p:par>
                          <p:cTn id="32" fill="hold">
                            <p:stCondLst>
                              <p:cond delay="1500"/>
                            </p:stCondLst>
                            <p:childTnLst>
                              <p:par>
                                <p:cTn id="33" presetID="22" presetClass="entr" presetSubtype="4"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250"/>
                                        <p:tgtEl>
                                          <p:spTgt spid="8"/>
                                        </p:tgtEl>
                                      </p:cBhvr>
                                    </p:animEffect>
                                  </p:childTnLst>
                                </p:cTn>
                              </p:par>
                            </p:childTnLst>
                          </p:cTn>
                        </p:par>
                        <p:par>
                          <p:cTn id="36" fill="hold">
                            <p:stCondLst>
                              <p:cond delay="1750"/>
                            </p:stCondLst>
                            <p:childTnLst>
                              <p:par>
                                <p:cTn id="37" presetID="6" presetClass="entr" presetSubtype="16"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circle(in)">
                                      <p:cBhvr>
                                        <p:cTn id="39" dur="250"/>
                                        <p:tgtEl>
                                          <p:spTgt spid="9"/>
                                        </p:tgtEl>
                                      </p:cBhvr>
                                    </p:animEffect>
                                  </p:childTnLst>
                                </p:cTn>
                              </p:par>
                            </p:childTnLst>
                          </p:cTn>
                        </p:par>
                        <p:par>
                          <p:cTn id="40" fill="hold">
                            <p:stCondLst>
                              <p:cond delay="2000"/>
                            </p:stCondLst>
                            <p:childTnLst>
                              <p:par>
                                <p:cTn id="41" presetID="2" presetClass="entr" presetSubtype="8" decel="7600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0-#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down)">
                                      <p:cBhvr>
                                        <p:cTn id="49" dur="250"/>
                                        <p:tgtEl>
                                          <p:spTgt spid="28"/>
                                        </p:tgtEl>
                                      </p:cBhvr>
                                    </p:animEffect>
                                  </p:childTnLst>
                                </p:cTn>
                              </p:par>
                            </p:childTnLst>
                          </p:cTn>
                        </p:par>
                        <p:par>
                          <p:cTn id="50" fill="hold">
                            <p:stCondLst>
                              <p:cond delay="250"/>
                            </p:stCondLst>
                            <p:childTnLst>
                              <p:par>
                                <p:cTn id="51" presetID="22" presetClass="entr" presetSubtype="1"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up)">
                                      <p:cBhvr>
                                        <p:cTn id="53" dur="250"/>
                                        <p:tgtEl>
                                          <p:spTgt spid="24"/>
                                        </p:tgtEl>
                                      </p:cBhvr>
                                    </p:animEffect>
                                  </p:childTnLst>
                                </p:cTn>
                              </p:par>
                            </p:childTnLst>
                          </p:cTn>
                        </p:par>
                        <p:par>
                          <p:cTn id="54" fill="hold">
                            <p:stCondLst>
                              <p:cond delay="500"/>
                            </p:stCondLst>
                            <p:childTnLst>
                              <p:par>
                                <p:cTn id="55" presetID="22" presetClass="entr" presetSubtype="1" fill="hold"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up)">
                                      <p:cBhvr>
                                        <p:cTn id="57" dur="250"/>
                                        <p:tgtEl>
                                          <p:spTgt spid="25"/>
                                        </p:tgtEl>
                                      </p:cBhvr>
                                    </p:animEffect>
                                  </p:childTnLst>
                                </p:cTn>
                              </p:par>
                            </p:childTnLst>
                          </p:cTn>
                        </p:par>
                        <p:par>
                          <p:cTn id="58" fill="hold">
                            <p:stCondLst>
                              <p:cond delay="750"/>
                            </p:stCondLst>
                            <p:childTnLst>
                              <p:par>
                                <p:cTn id="59" presetID="22" presetClass="entr" presetSubtype="4" fill="hold"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down)">
                                      <p:cBhvr>
                                        <p:cTn id="61" dur="250"/>
                                        <p:tgtEl>
                                          <p:spTgt spid="23"/>
                                        </p:tgtEl>
                                      </p:cBhvr>
                                    </p:animEffect>
                                  </p:childTnLst>
                                </p:cTn>
                              </p:par>
                            </p:childTnLst>
                          </p:cTn>
                        </p:par>
                        <p:par>
                          <p:cTn id="62" fill="hold">
                            <p:stCondLst>
                              <p:cond delay="1000"/>
                            </p:stCondLst>
                            <p:childTnLst>
                              <p:par>
                                <p:cTn id="63" presetID="22" presetClass="entr" presetSubtype="4" fill="hold"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wipe(down)">
                                      <p:cBhvr>
                                        <p:cTn id="65" dur="250"/>
                                        <p:tgtEl>
                                          <p:spTgt spid="26"/>
                                        </p:tgtEl>
                                      </p:cBhvr>
                                    </p:animEffect>
                                  </p:childTnLst>
                                </p:cTn>
                              </p:par>
                              <p:par>
                                <p:cTn id="66" presetID="6" presetClass="entr" presetSubtype="16"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circle(in)">
                                      <p:cBhvr>
                                        <p:cTn id="68" dur="250"/>
                                        <p:tgtEl>
                                          <p:spTgt spid="27"/>
                                        </p:tgtEl>
                                      </p:cBhvr>
                                    </p:animEffect>
                                  </p:childTnLst>
                                </p:cTn>
                              </p:par>
                            </p:childTnLst>
                          </p:cTn>
                        </p:par>
                        <p:par>
                          <p:cTn id="69" fill="hold">
                            <p:stCondLst>
                              <p:cond delay="1250"/>
                            </p:stCondLst>
                            <p:childTnLst>
                              <p:par>
                                <p:cTn id="70" presetID="2" presetClass="entr" presetSubtype="8" decel="78000"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additive="base">
                                        <p:cTn id="72" dur="500" fill="hold"/>
                                        <p:tgtEl>
                                          <p:spTgt spid="37"/>
                                        </p:tgtEl>
                                        <p:attrNameLst>
                                          <p:attrName>ppt_x</p:attrName>
                                        </p:attrNameLst>
                                      </p:cBhvr>
                                      <p:tavLst>
                                        <p:tav tm="0">
                                          <p:val>
                                            <p:strVal val="0-#ppt_w/2"/>
                                          </p:val>
                                        </p:tav>
                                        <p:tav tm="100000">
                                          <p:val>
                                            <p:strVal val="#ppt_x"/>
                                          </p:val>
                                        </p:tav>
                                      </p:tavLst>
                                    </p:anim>
                                    <p:anim calcmode="lin" valueType="num">
                                      <p:cBhvr additive="base">
                                        <p:cTn id="73"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6" grpId="0"/>
      <p:bldP spid="9" grpId="0" animBg="1"/>
      <p:bldP spid="27" grpId="0" animBg="1"/>
      <p:bldP spid="2" grpId="0" build="p"/>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43F5FDD-FF0E-47B7-B996-A3A6CEA1B723}"/>
              </a:ext>
            </a:extLst>
          </p:cNvPr>
          <p:cNvSpPr txBox="1"/>
          <p:nvPr/>
        </p:nvSpPr>
        <p:spPr>
          <a:xfrm>
            <a:off x="101600" y="5917376"/>
            <a:ext cx="1905000" cy="707886"/>
          </a:xfrm>
          <a:prstGeom prst="rect">
            <a:avLst/>
          </a:prstGeom>
          <a:noFill/>
        </p:spPr>
        <p:txBody>
          <a:bodyPr wrap="square" rtlCol="0">
            <a:spAutoFit/>
          </a:bodyPr>
          <a:lstStyle/>
          <a:p>
            <a:r>
              <a:rPr lang="id-ID" sz="2000" dirty="0">
                <a:solidFill>
                  <a:schemeClr val="tx1">
                    <a:lumMod val="65000"/>
                    <a:lumOff val="35000"/>
                  </a:schemeClr>
                </a:solidFill>
                <a:latin typeface="Bahnschrift" panose="020B0502040204020203" pitchFamily="34" charset="0"/>
                <a:ea typeface="Adobe Gothic Std B" panose="020B0800000000000000" pitchFamily="34" charset="-128"/>
              </a:rPr>
              <a:t>*jarak jauh</a:t>
            </a:r>
          </a:p>
          <a:p>
            <a:r>
              <a:rPr lang="id-ID" sz="2000" dirty="0">
                <a:solidFill>
                  <a:schemeClr val="tx1">
                    <a:lumMod val="65000"/>
                    <a:lumOff val="35000"/>
                  </a:schemeClr>
                </a:solidFill>
                <a:latin typeface="Bahnschrift" panose="020B0502040204020203" pitchFamily="34" charset="0"/>
                <a:ea typeface="Adobe Gothic Std B" panose="020B0800000000000000" pitchFamily="34" charset="-128"/>
              </a:rPr>
              <a:t>         &gt;400m </a:t>
            </a:r>
            <a:endParaRPr lang="en-US" sz="20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graphicFrame>
        <p:nvGraphicFramePr>
          <p:cNvPr id="12" name="Table 11">
            <a:extLst>
              <a:ext uri="{FF2B5EF4-FFF2-40B4-BE49-F238E27FC236}">
                <a16:creationId xmlns:a16="http://schemas.microsoft.com/office/drawing/2014/main" id="{12EE50D8-E63B-416B-ABF3-7F04EE99FAEE}"/>
              </a:ext>
            </a:extLst>
          </p:cNvPr>
          <p:cNvGraphicFramePr>
            <a:graphicFrameLocks noGrp="1"/>
          </p:cNvGraphicFramePr>
          <p:nvPr>
            <p:extLst>
              <p:ext uri="{D42A27DB-BD31-4B8C-83A1-F6EECF244321}">
                <p14:modId xmlns:p14="http://schemas.microsoft.com/office/powerpoint/2010/main" val="1670468244"/>
              </p:ext>
            </p:extLst>
          </p:nvPr>
        </p:nvGraphicFramePr>
        <p:xfrm>
          <a:off x="1474321" y="2903001"/>
          <a:ext cx="9526497" cy="3835544"/>
        </p:xfrm>
        <a:graphic>
          <a:graphicData uri="http://schemas.openxmlformats.org/drawingml/2006/table">
            <a:tbl>
              <a:tblPr firstRow="1" bandRow="1">
                <a:tableStyleId>{5C22544A-7EE6-4342-B048-85BDC9FD1C3A}</a:tableStyleId>
              </a:tblPr>
              <a:tblGrid>
                <a:gridCol w="1384789">
                  <a:extLst>
                    <a:ext uri="{9D8B030D-6E8A-4147-A177-3AD203B41FA5}">
                      <a16:colId xmlns:a16="http://schemas.microsoft.com/office/drawing/2014/main" val="20000"/>
                    </a:ext>
                  </a:extLst>
                </a:gridCol>
                <a:gridCol w="1567057">
                  <a:extLst>
                    <a:ext uri="{9D8B030D-6E8A-4147-A177-3AD203B41FA5}">
                      <a16:colId xmlns:a16="http://schemas.microsoft.com/office/drawing/2014/main" val="20001"/>
                    </a:ext>
                  </a:extLst>
                </a:gridCol>
                <a:gridCol w="1136967">
                  <a:extLst>
                    <a:ext uri="{9D8B030D-6E8A-4147-A177-3AD203B41FA5}">
                      <a16:colId xmlns:a16="http://schemas.microsoft.com/office/drawing/2014/main" val="20002"/>
                    </a:ext>
                  </a:extLst>
                </a:gridCol>
                <a:gridCol w="1011088">
                  <a:extLst>
                    <a:ext uri="{9D8B030D-6E8A-4147-A177-3AD203B41FA5}">
                      <a16:colId xmlns:a16="http://schemas.microsoft.com/office/drawing/2014/main" val="20003"/>
                    </a:ext>
                  </a:extLst>
                </a:gridCol>
                <a:gridCol w="1274974">
                  <a:extLst>
                    <a:ext uri="{9D8B030D-6E8A-4147-A177-3AD203B41FA5}">
                      <a16:colId xmlns:a16="http://schemas.microsoft.com/office/drawing/2014/main" val="20004"/>
                    </a:ext>
                  </a:extLst>
                </a:gridCol>
                <a:gridCol w="1535765">
                  <a:extLst>
                    <a:ext uri="{9D8B030D-6E8A-4147-A177-3AD203B41FA5}">
                      <a16:colId xmlns:a16="http://schemas.microsoft.com/office/drawing/2014/main" val="20005"/>
                    </a:ext>
                  </a:extLst>
                </a:gridCol>
                <a:gridCol w="1615857">
                  <a:extLst>
                    <a:ext uri="{9D8B030D-6E8A-4147-A177-3AD203B41FA5}">
                      <a16:colId xmlns:a16="http://schemas.microsoft.com/office/drawing/2014/main" val="20006"/>
                    </a:ext>
                  </a:extLst>
                </a:gridCol>
              </a:tblGrid>
              <a:tr h="516434">
                <a:tc>
                  <a:txBody>
                    <a:bodyPr/>
                    <a:lstStyle/>
                    <a:p>
                      <a:pPr algn="ctr"/>
                      <a:r>
                        <a:rPr lang="id-ID" sz="2000" dirty="0"/>
                        <a:t>Area</a:t>
                      </a:r>
                    </a:p>
                  </a:txBody>
                  <a:tcPr marL="127340" marR="127340" marT="63670" marB="63670">
                    <a:solidFill>
                      <a:srgbClr val="62AA8D"/>
                    </a:solidFill>
                  </a:tcPr>
                </a:tc>
                <a:tc>
                  <a:txBody>
                    <a:bodyPr/>
                    <a:lstStyle/>
                    <a:p>
                      <a:pPr algn="ctr"/>
                      <a:r>
                        <a:rPr lang="id-ID" sz="2000" dirty="0"/>
                        <a:t>Provider</a:t>
                      </a:r>
                    </a:p>
                  </a:txBody>
                  <a:tcPr marL="127340" marR="127340" marT="63670" marB="63670">
                    <a:solidFill>
                      <a:srgbClr val="62AA8D"/>
                    </a:solidFill>
                  </a:tcPr>
                </a:tc>
                <a:tc>
                  <a:txBody>
                    <a:bodyPr/>
                    <a:lstStyle/>
                    <a:p>
                      <a:pPr algn="ctr"/>
                      <a:r>
                        <a:rPr lang="id-ID" sz="2000" dirty="0"/>
                        <a:t>RSRP</a:t>
                      </a:r>
                    </a:p>
                  </a:txBody>
                  <a:tcPr marL="127340" marR="127340" marT="63670" marB="63670">
                    <a:solidFill>
                      <a:srgbClr val="62AA8D"/>
                    </a:solidFill>
                  </a:tcPr>
                </a:tc>
                <a:tc>
                  <a:txBody>
                    <a:bodyPr/>
                    <a:lstStyle/>
                    <a:p>
                      <a:pPr algn="ctr"/>
                      <a:r>
                        <a:rPr lang="id-ID" sz="2000" dirty="0"/>
                        <a:t>RSRQ</a:t>
                      </a:r>
                    </a:p>
                  </a:txBody>
                  <a:tcPr marL="127340" marR="127340" marT="63670" marB="63670">
                    <a:solidFill>
                      <a:srgbClr val="62AA8D"/>
                    </a:solidFill>
                  </a:tcPr>
                </a:tc>
                <a:tc>
                  <a:txBody>
                    <a:bodyPr/>
                    <a:lstStyle/>
                    <a:p>
                      <a:pPr algn="ctr"/>
                      <a:r>
                        <a:rPr lang="id-ID" sz="2000" dirty="0"/>
                        <a:t>RSSNR</a:t>
                      </a:r>
                    </a:p>
                  </a:txBody>
                  <a:tcPr marL="127340" marR="127340" marT="63670" marB="63670">
                    <a:solidFill>
                      <a:srgbClr val="62AA8D"/>
                    </a:solidFill>
                  </a:tcPr>
                </a:tc>
                <a:tc>
                  <a:txBody>
                    <a:bodyPr/>
                    <a:lstStyle/>
                    <a:p>
                      <a:pPr algn="ctr"/>
                      <a:r>
                        <a:rPr lang="id-ID" sz="2000" dirty="0"/>
                        <a:t>Download</a:t>
                      </a:r>
                    </a:p>
                  </a:txBody>
                  <a:tcPr marL="127340" marR="127340" marT="63670" marB="63670">
                    <a:solidFill>
                      <a:srgbClr val="62AA8D"/>
                    </a:solidFill>
                  </a:tcPr>
                </a:tc>
                <a:tc>
                  <a:txBody>
                    <a:bodyPr/>
                    <a:lstStyle/>
                    <a:p>
                      <a:pPr algn="ctr"/>
                      <a:r>
                        <a:rPr lang="id-ID" sz="2000" dirty="0"/>
                        <a:t>Upload</a:t>
                      </a:r>
                    </a:p>
                  </a:txBody>
                  <a:tcPr marL="127340" marR="127340" marT="63670" marB="63670">
                    <a:solidFill>
                      <a:srgbClr val="62AA8D"/>
                    </a:solidFill>
                  </a:tcPr>
                </a:tc>
                <a:extLst>
                  <a:ext uri="{0D108BD9-81ED-4DB2-BD59-A6C34878D82A}">
                    <a16:rowId xmlns:a16="http://schemas.microsoft.com/office/drawing/2014/main" val="10000"/>
                  </a:ext>
                </a:extLst>
              </a:tr>
              <a:tr h="516434">
                <a:tc>
                  <a:txBody>
                    <a:bodyPr/>
                    <a:lstStyle/>
                    <a:p>
                      <a:pPr algn="ctr"/>
                      <a:r>
                        <a:rPr lang="id-ID" sz="2000" dirty="0">
                          <a:hlinkClick r:id="rId2" action="ppaction://hlinksldjump"/>
                        </a:rPr>
                        <a:t>Talang Kerangga</a:t>
                      </a:r>
                      <a:endParaRPr lang="id-ID" sz="2000" dirty="0"/>
                    </a:p>
                  </a:txBody>
                  <a:tcPr marL="127340" marR="127340" marT="63670" marB="63670"/>
                </a:tc>
                <a:tc>
                  <a:txBody>
                    <a:bodyPr/>
                    <a:lstStyle/>
                    <a:p>
                      <a:pPr algn="ctr"/>
                      <a:r>
                        <a:rPr lang="id-ID" sz="2000" dirty="0"/>
                        <a:t>Telkomsel</a:t>
                      </a:r>
                    </a:p>
                  </a:txBody>
                  <a:tcPr marL="127340" marR="127340" marT="63670" marB="63670"/>
                </a:tc>
                <a:tc>
                  <a:txBody>
                    <a:bodyPr/>
                    <a:lstStyle/>
                    <a:p>
                      <a:pPr algn="ctr"/>
                      <a:r>
                        <a:rPr lang="id-ID" sz="2000" dirty="0"/>
                        <a:t>-84dbm</a:t>
                      </a:r>
                    </a:p>
                  </a:txBody>
                  <a:tcPr marL="127340" marR="127340" marT="63670" marB="63670"/>
                </a:tc>
                <a:tc>
                  <a:txBody>
                    <a:bodyPr/>
                    <a:lstStyle/>
                    <a:p>
                      <a:pPr algn="ctr"/>
                      <a:r>
                        <a:rPr lang="id-ID" sz="2000" dirty="0"/>
                        <a:t>-10db</a:t>
                      </a:r>
                    </a:p>
                  </a:txBody>
                  <a:tcPr marL="127340" marR="127340" marT="63670" marB="63670"/>
                </a:tc>
                <a:tc>
                  <a:txBody>
                    <a:bodyPr/>
                    <a:lstStyle/>
                    <a:p>
                      <a:pPr algn="ctr"/>
                      <a:r>
                        <a:rPr lang="id-ID" sz="2000" dirty="0"/>
                        <a:t>-19,9db</a:t>
                      </a:r>
                    </a:p>
                  </a:txBody>
                  <a:tcPr marL="127340" marR="127340" marT="63670" marB="63670"/>
                </a:tc>
                <a:tc>
                  <a:txBody>
                    <a:bodyPr/>
                    <a:lstStyle/>
                    <a:p>
                      <a:pPr algn="ctr"/>
                      <a:r>
                        <a:rPr lang="id-ID" sz="2000" dirty="0"/>
                        <a:t>10,7 Mbps</a:t>
                      </a:r>
                    </a:p>
                  </a:txBody>
                  <a:tcPr marL="127340" marR="127340" marT="63670" marB="63670"/>
                </a:tc>
                <a:tc>
                  <a:txBody>
                    <a:bodyPr/>
                    <a:lstStyle/>
                    <a:p>
                      <a:pPr algn="ctr"/>
                      <a:r>
                        <a:rPr lang="id-ID" sz="2000" dirty="0"/>
                        <a:t>14,9 Mbps</a:t>
                      </a:r>
                    </a:p>
                  </a:txBody>
                  <a:tcPr marL="127340" marR="127340" marT="63670" marB="63670"/>
                </a:tc>
                <a:extLst>
                  <a:ext uri="{0D108BD9-81ED-4DB2-BD59-A6C34878D82A}">
                    <a16:rowId xmlns:a16="http://schemas.microsoft.com/office/drawing/2014/main" val="10001"/>
                  </a:ext>
                </a:extLst>
              </a:tr>
              <a:tr h="516434">
                <a:tc>
                  <a:txBody>
                    <a:bodyPr/>
                    <a:lstStyle/>
                    <a:p>
                      <a:pPr algn="ctr"/>
                      <a:r>
                        <a:rPr lang="id-ID" sz="2000" dirty="0">
                          <a:hlinkClick r:id="rId3" action="ppaction://hlinksldjump"/>
                        </a:rPr>
                        <a:t>Perumnas</a:t>
                      </a:r>
                      <a:endParaRPr lang="id-ID" sz="2000" dirty="0"/>
                    </a:p>
                  </a:txBody>
                  <a:tcPr marL="127340" marR="127340" marT="63670" marB="63670"/>
                </a:tc>
                <a:tc>
                  <a:txBody>
                    <a:bodyPr/>
                    <a:lstStyle/>
                    <a:p>
                      <a:pPr algn="ctr"/>
                      <a:r>
                        <a:rPr lang="id-ID" sz="2000" dirty="0"/>
                        <a:t>Telkomsel </a:t>
                      </a:r>
                    </a:p>
                  </a:txBody>
                  <a:tcPr marL="127340" marR="127340" marT="63670" marB="63670"/>
                </a:tc>
                <a:tc>
                  <a:txBody>
                    <a:bodyPr/>
                    <a:lstStyle/>
                    <a:p>
                      <a:pPr algn="ctr"/>
                      <a:r>
                        <a:rPr lang="id-ID" sz="2000" dirty="0"/>
                        <a:t>-82dbm</a:t>
                      </a:r>
                    </a:p>
                  </a:txBody>
                  <a:tcPr marL="127340" marR="127340" marT="63670" marB="63670"/>
                </a:tc>
                <a:tc>
                  <a:txBody>
                    <a:bodyPr/>
                    <a:lstStyle/>
                    <a:p>
                      <a:pPr algn="ctr"/>
                      <a:r>
                        <a:rPr lang="id-ID" sz="2000" dirty="0"/>
                        <a:t>-16db</a:t>
                      </a:r>
                    </a:p>
                  </a:txBody>
                  <a:tcPr marL="127340" marR="127340" marT="63670" marB="63670"/>
                </a:tc>
                <a:tc>
                  <a:txBody>
                    <a:bodyPr/>
                    <a:lstStyle/>
                    <a:p>
                      <a:pPr algn="ctr"/>
                      <a:r>
                        <a:rPr lang="id-ID" sz="2000" dirty="0"/>
                        <a:t>3.4db</a:t>
                      </a:r>
                    </a:p>
                  </a:txBody>
                  <a:tcPr marL="127340" marR="127340" marT="63670" marB="63670"/>
                </a:tc>
                <a:tc>
                  <a:txBody>
                    <a:bodyPr/>
                    <a:lstStyle/>
                    <a:p>
                      <a:pPr algn="ctr"/>
                      <a:r>
                        <a:rPr lang="id-ID" sz="2000" dirty="0"/>
                        <a:t>1,4 Mbps</a:t>
                      </a:r>
                    </a:p>
                  </a:txBody>
                  <a:tcPr marL="127340" marR="127340" marT="63670" marB="63670"/>
                </a:tc>
                <a:tc>
                  <a:txBody>
                    <a:bodyPr/>
                    <a:lstStyle/>
                    <a:p>
                      <a:pPr algn="ctr"/>
                      <a:r>
                        <a:rPr lang="id-ID" sz="2000" dirty="0"/>
                        <a:t>10,5 Mbps</a:t>
                      </a:r>
                    </a:p>
                  </a:txBody>
                  <a:tcPr marL="127340" marR="127340" marT="63670" marB="63670"/>
                </a:tc>
                <a:extLst>
                  <a:ext uri="{0D108BD9-81ED-4DB2-BD59-A6C34878D82A}">
                    <a16:rowId xmlns:a16="http://schemas.microsoft.com/office/drawing/2014/main" val="1168260830"/>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1412601951"/>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625124750"/>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860149291"/>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3708851289"/>
                  </a:ext>
                </a:extLst>
              </a:tr>
            </a:tbl>
          </a:graphicData>
        </a:graphic>
      </p:graphicFrame>
      <p:sp>
        <p:nvSpPr>
          <p:cNvPr id="5" name="Rectangle 4">
            <a:extLst>
              <a:ext uri="{FF2B5EF4-FFF2-40B4-BE49-F238E27FC236}">
                <a16:creationId xmlns:a16="http://schemas.microsoft.com/office/drawing/2014/main" id="{13B88D8A-CD13-4190-ADCD-4F6AFC20A401}"/>
              </a:ext>
            </a:extLst>
          </p:cNvPr>
          <p:cNvSpPr/>
          <p:nvPr/>
        </p:nvSpPr>
        <p:spPr>
          <a:xfrm>
            <a:off x="842585" y="-203845"/>
            <a:ext cx="11160021" cy="3075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0FB048D9-AB1A-4483-A861-DD67A15241CE}"/>
              </a:ext>
            </a:extLst>
          </p:cNvPr>
          <p:cNvSpPr txBox="1"/>
          <p:nvPr/>
        </p:nvSpPr>
        <p:spPr>
          <a:xfrm>
            <a:off x="4873252" y="379194"/>
            <a:ext cx="4943061" cy="707886"/>
          </a:xfrm>
          <a:prstGeom prst="rect">
            <a:avLst/>
          </a:prstGeom>
          <a:noFill/>
        </p:spPr>
        <p:txBody>
          <a:bodyPr wrap="square" rtlCol="0">
            <a:spAutoFit/>
          </a:bodyPr>
          <a:lstStyle/>
          <a:p>
            <a:r>
              <a:rPr lang="id-ID" sz="4000" dirty="0">
                <a:solidFill>
                  <a:schemeClr val="tx1">
                    <a:lumMod val="65000"/>
                    <a:lumOff val="35000"/>
                  </a:schemeClr>
                </a:solidFill>
                <a:latin typeface="Bahnschrift" panose="020B0502040204020203" pitchFamily="34" charset="0"/>
                <a:ea typeface="Adobe Gothic Std B" panose="020B0800000000000000" pitchFamily="34" charset="-128"/>
              </a:rPr>
              <a:t>TELKOMSEL</a:t>
            </a:r>
            <a:endParaRPr lang="en-US" sz="40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8" name="Rectangle 7">
            <a:extLst>
              <a:ext uri="{FF2B5EF4-FFF2-40B4-BE49-F238E27FC236}">
                <a16:creationId xmlns:a16="http://schemas.microsoft.com/office/drawing/2014/main" id="{AC5DE45A-E89F-4AD0-9FAE-E55B3FEFC4A5}"/>
              </a:ext>
            </a:extLst>
          </p:cNvPr>
          <p:cNvSpPr/>
          <p:nvPr/>
        </p:nvSpPr>
        <p:spPr>
          <a:xfrm>
            <a:off x="-128789" y="0"/>
            <a:ext cx="4842457" cy="1571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4" name="Straight Connector 3">
            <a:extLst>
              <a:ext uri="{FF2B5EF4-FFF2-40B4-BE49-F238E27FC236}">
                <a16:creationId xmlns:a16="http://schemas.microsoft.com/office/drawing/2014/main" id="{372E0EC7-8937-4302-B461-89D1A68012E5}"/>
              </a:ext>
            </a:extLst>
          </p:cNvPr>
          <p:cNvCxnSpPr/>
          <p:nvPr/>
        </p:nvCxnSpPr>
        <p:spPr>
          <a:xfrm>
            <a:off x="1596981" y="1300766"/>
            <a:ext cx="9234152" cy="0"/>
          </a:xfrm>
          <a:prstGeom prst="line">
            <a:avLst/>
          </a:prstGeom>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EE7FF041-0BDB-4B13-B36B-C06E73D72F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7869" y="103031"/>
            <a:ext cx="1426899" cy="1468192"/>
          </a:xfrm>
          <a:prstGeom prst="rect">
            <a:avLst/>
          </a:prstGeom>
        </p:spPr>
      </p:pic>
      <p:sp>
        <p:nvSpPr>
          <p:cNvPr id="10" name="TextBox 9">
            <a:extLst>
              <a:ext uri="{FF2B5EF4-FFF2-40B4-BE49-F238E27FC236}">
                <a16:creationId xmlns:a16="http://schemas.microsoft.com/office/drawing/2014/main" id="{0A25E184-DFEA-4416-9F6D-10EF0B603B59}"/>
              </a:ext>
            </a:extLst>
          </p:cNvPr>
          <p:cNvSpPr txBox="1"/>
          <p:nvPr/>
        </p:nvSpPr>
        <p:spPr>
          <a:xfrm>
            <a:off x="582860" y="1548550"/>
            <a:ext cx="13523844" cy="1323439"/>
          </a:xfrm>
          <a:prstGeom prst="rect">
            <a:avLst/>
          </a:prstGeom>
          <a:noFill/>
        </p:spPr>
        <p:txBody>
          <a:bodyPr wrap="square" rtlCol="0">
            <a:spAutoFit/>
          </a:bodyPr>
          <a:lstStyle/>
          <a:p>
            <a:r>
              <a:rPr lang="id-ID" sz="4000" b="1" dirty="0">
                <a:solidFill>
                  <a:schemeClr val="tx1">
                    <a:lumMod val="65000"/>
                    <a:lumOff val="35000"/>
                  </a:schemeClr>
                </a:solidFill>
                <a:latin typeface="Agency FB" panose="020B0503020202020204" pitchFamily="34" charset="0"/>
              </a:rPr>
              <a:t>Dengan menggunakan provider telkomsel,maka didapat data </a:t>
            </a:r>
            <a:r>
              <a:rPr lang="en-US" sz="4000" b="1" dirty="0">
                <a:solidFill>
                  <a:schemeClr val="tx1">
                    <a:lumMod val="65000"/>
                    <a:lumOff val="35000"/>
                  </a:schemeClr>
                </a:solidFill>
                <a:latin typeface="Agency FB" panose="020B0503020202020204" pitchFamily="34" charset="0"/>
              </a:rPr>
              <a:t>  </a:t>
            </a:r>
          </a:p>
          <a:p>
            <a:r>
              <a:rPr lang="en-US" sz="4000" b="1" dirty="0">
                <a:solidFill>
                  <a:schemeClr val="tx1">
                    <a:lumMod val="65000"/>
                    <a:lumOff val="35000"/>
                  </a:schemeClr>
                </a:solidFill>
                <a:latin typeface="Agency FB" panose="020B0503020202020204" pitchFamily="34" charset="0"/>
              </a:rPr>
              <a:t> </a:t>
            </a:r>
          </a:p>
        </p:txBody>
      </p:sp>
      <p:sp>
        <p:nvSpPr>
          <p:cNvPr id="11" name="TextBox 10">
            <a:extLst>
              <a:ext uri="{FF2B5EF4-FFF2-40B4-BE49-F238E27FC236}">
                <a16:creationId xmlns:a16="http://schemas.microsoft.com/office/drawing/2014/main" id="{7EC69A54-1D49-431E-8816-EE4290EF3778}"/>
              </a:ext>
            </a:extLst>
          </p:cNvPr>
          <p:cNvSpPr txBox="1"/>
          <p:nvPr/>
        </p:nvSpPr>
        <p:spPr>
          <a:xfrm>
            <a:off x="582860" y="2164103"/>
            <a:ext cx="4943061" cy="707886"/>
          </a:xfrm>
          <a:prstGeom prst="rect">
            <a:avLst/>
          </a:prstGeom>
          <a:noFill/>
        </p:spPr>
        <p:txBody>
          <a:bodyPr wrap="square" rtlCol="0">
            <a:spAutoFit/>
          </a:bodyPr>
          <a:lstStyle/>
          <a:p>
            <a:r>
              <a:rPr lang="id-ID" sz="4000" b="1" dirty="0">
                <a:solidFill>
                  <a:schemeClr val="tx1">
                    <a:lumMod val="65000"/>
                    <a:lumOff val="35000"/>
                  </a:schemeClr>
                </a:solidFill>
                <a:latin typeface="Agency FB" panose="020B0503020202020204" pitchFamily="34" charset="0"/>
              </a:rPr>
              <a:t>sebagai berikut </a:t>
            </a:r>
            <a:r>
              <a:rPr lang="en-US" sz="4000" b="1" dirty="0">
                <a:solidFill>
                  <a:schemeClr val="tx1">
                    <a:lumMod val="65000"/>
                    <a:lumOff val="35000"/>
                  </a:schemeClr>
                </a:solidFill>
                <a:latin typeface="Agency FB" panose="020B0503020202020204" pitchFamily="34" charset="0"/>
              </a:rPr>
              <a:t>; </a:t>
            </a:r>
          </a:p>
        </p:txBody>
      </p:sp>
    </p:spTree>
    <p:extLst>
      <p:ext uri="{BB962C8B-B14F-4D97-AF65-F5344CB8AC3E}">
        <p14:creationId xmlns:p14="http://schemas.microsoft.com/office/powerpoint/2010/main" val="151076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0-#ppt_h/2"/>
                                          </p:val>
                                        </p:tav>
                                        <p:tav tm="100000">
                                          <p:val>
                                            <p:strVal val="#ppt_y"/>
                                          </p:val>
                                        </p:tav>
                                      </p:tavLst>
                                    </p:anim>
                                  </p:childTnLst>
                                </p:cTn>
                              </p:par>
                              <p:par>
                                <p:cTn id="13" presetID="16" presetClass="entr" presetSubtype="37"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outVertic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wipe(left)">
                                      <p:cBhvr>
                                        <p:cTn id="25" dur="500"/>
                                        <p:tgtEl>
                                          <p:spTgt spid="10">
                                            <p:txEl>
                                              <p:pRg st="1" end="1"/>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 presetClass="entr" presetSubtype="1" decel="10000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50" fill="hold"/>
                                        <p:tgtEl>
                                          <p:spTgt spid="12"/>
                                        </p:tgtEl>
                                        <p:attrNameLst>
                                          <p:attrName>ppt_x</p:attrName>
                                        </p:attrNameLst>
                                      </p:cBhvr>
                                      <p:tavLst>
                                        <p:tav tm="0">
                                          <p:val>
                                            <p:strVal val="#ppt_x"/>
                                          </p:val>
                                        </p:tav>
                                        <p:tav tm="100000">
                                          <p:val>
                                            <p:strVal val="#ppt_x"/>
                                          </p:val>
                                        </p:tav>
                                      </p:tavLst>
                                    </p:anim>
                                    <p:anim calcmode="lin" valueType="num">
                                      <p:cBhvr additive="base">
                                        <p:cTn id="32"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D4908F-6612-4734-AB33-5B76B15F1E32}"/>
              </a:ext>
            </a:extLst>
          </p:cNvPr>
          <p:cNvSpPr txBox="1"/>
          <p:nvPr/>
        </p:nvSpPr>
        <p:spPr>
          <a:xfrm>
            <a:off x="11398322" y="917766"/>
            <a:ext cx="672877" cy="5165534"/>
          </a:xfrm>
          <a:prstGeom prst="rect">
            <a:avLst/>
          </a:prstGeom>
          <a:noFill/>
        </p:spPr>
        <p:txBody>
          <a:bodyPr vert="wordArtVert" wrap="square" rtlCol="0">
            <a:spAutoFit/>
          </a:bodyPr>
          <a:lstStyle/>
          <a:p>
            <a:r>
              <a:rPr lang="id-ID" sz="2800" b="1" dirty="0">
                <a:solidFill>
                  <a:schemeClr val="tx1">
                    <a:lumMod val="65000"/>
                    <a:lumOff val="35000"/>
                  </a:schemeClr>
                </a:solidFill>
                <a:latin typeface="Agency FB" panose="020B0503020202020204" pitchFamily="34" charset="0"/>
              </a:rPr>
              <a:t>Jarak Jauh</a:t>
            </a:r>
            <a:endParaRPr lang="en-ID" sz="2800" b="1" dirty="0">
              <a:solidFill>
                <a:schemeClr val="tx1">
                  <a:lumMod val="65000"/>
                  <a:lumOff val="35000"/>
                </a:schemeClr>
              </a:solidFill>
              <a:latin typeface="Agency FB" panose="020B0503020202020204" pitchFamily="34" charset="0"/>
            </a:endParaRPr>
          </a:p>
        </p:txBody>
      </p:sp>
      <p:pic>
        <p:nvPicPr>
          <p:cNvPr id="10" name="Picture 9">
            <a:hlinkClick r:id="rId2" action="ppaction://hlinksldjump"/>
            <a:extLst>
              <a:ext uri="{FF2B5EF4-FFF2-40B4-BE49-F238E27FC236}">
                <a16:creationId xmlns:a16="http://schemas.microsoft.com/office/drawing/2014/main" id="{2403F429-B657-47E2-866D-070DA33FDEBC}"/>
              </a:ext>
            </a:extLst>
          </p:cNvPr>
          <p:cNvPicPr>
            <a:picLocks noChangeAspect="1"/>
          </p:cNvPicPr>
          <p:nvPr/>
        </p:nvPicPr>
        <p:blipFill rotWithShape="1">
          <a:blip r:embed="rId3">
            <a:extLst>
              <a:ext uri="{28A0092B-C50C-407E-A947-70E740481C1C}">
                <a14:useLocalDpi xmlns:a14="http://schemas.microsoft.com/office/drawing/2010/main" val="0"/>
              </a:ext>
            </a:extLst>
          </a:blip>
          <a:srcRect t="2407" b="5000"/>
          <a:stretch/>
        </p:blipFill>
        <p:spPr>
          <a:xfrm>
            <a:off x="1880764" y="525538"/>
            <a:ext cx="3543774" cy="5577311"/>
          </a:xfrm>
          <a:prstGeom prst="rect">
            <a:avLst/>
          </a:prstGeom>
        </p:spPr>
      </p:pic>
      <p:pic>
        <p:nvPicPr>
          <p:cNvPr id="5" name="Picture 4">
            <a:hlinkClick r:id="rId4" action="ppaction://hlinksldjump"/>
            <a:extLst>
              <a:ext uri="{FF2B5EF4-FFF2-40B4-BE49-F238E27FC236}">
                <a16:creationId xmlns:a16="http://schemas.microsoft.com/office/drawing/2014/main" id="{350298DE-75EC-494C-900D-A1B961B8C1CB}"/>
              </a:ext>
            </a:extLst>
          </p:cNvPr>
          <p:cNvPicPr>
            <a:picLocks noChangeAspect="1"/>
          </p:cNvPicPr>
          <p:nvPr/>
        </p:nvPicPr>
        <p:blipFill rotWithShape="1">
          <a:blip r:embed="rId5">
            <a:extLst>
              <a:ext uri="{28A0092B-C50C-407E-A947-70E740481C1C}">
                <a14:useLocalDpi xmlns:a14="http://schemas.microsoft.com/office/drawing/2010/main" val="0"/>
              </a:ext>
            </a:extLst>
          </a:blip>
          <a:srcRect t="2009"/>
          <a:stretch/>
        </p:blipFill>
        <p:spPr>
          <a:xfrm>
            <a:off x="6131299" y="525538"/>
            <a:ext cx="3557293" cy="5577311"/>
          </a:xfrm>
          <a:prstGeom prst="rect">
            <a:avLst/>
          </a:prstGeom>
        </p:spPr>
      </p:pic>
    </p:spTree>
    <p:extLst>
      <p:ext uri="{BB962C8B-B14F-4D97-AF65-F5344CB8AC3E}">
        <p14:creationId xmlns:p14="http://schemas.microsoft.com/office/powerpoint/2010/main" val="3160012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C9B411-2A0B-4621-875F-BFCEBD949C83}"/>
              </a:ext>
            </a:extLst>
          </p:cNvPr>
          <p:cNvPicPr>
            <a:picLocks noChangeAspect="1"/>
          </p:cNvPicPr>
          <p:nvPr/>
        </p:nvPicPr>
        <p:blipFill rotWithShape="1">
          <a:blip r:embed="rId2">
            <a:extLst>
              <a:ext uri="{28A0092B-C50C-407E-A947-70E740481C1C}">
                <a14:useLocalDpi xmlns:a14="http://schemas.microsoft.com/office/drawing/2010/main" val="0"/>
              </a:ext>
            </a:extLst>
          </a:blip>
          <a:srcRect t="2407" b="5000"/>
          <a:stretch/>
        </p:blipFill>
        <p:spPr>
          <a:xfrm>
            <a:off x="2680864" y="0"/>
            <a:ext cx="7263236" cy="11431126"/>
          </a:xfrm>
          <a:prstGeom prst="rect">
            <a:avLst/>
          </a:prstGeom>
        </p:spPr>
      </p:pic>
    </p:spTree>
    <p:extLst>
      <p:ext uri="{BB962C8B-B14F-4D97-AF65-F5344CB8AC3E}">
        <p14:creationId xmlns:p14="http://schemas.microsoft.com/office/powerpoint/2010/main" val="35759336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D4908F-6612-4734-AB33-5B76B15F1E32}"/>
              </a:ext>
            </a:extLst>
          </p:cNvPr>
          <p:cNvSpPr txBox="1"/>
          <p:nvPr/>
        </p:nvSpPr>
        <p:spPr>
          <a:xfrm>
            <a:off x="11398322" y="917766"/>
            <a:ext cx="672877" cy="5165534"/>
          </a:xfrm>
          <a:prstGeom prst="rect">
            <a:avLst/>
          </a:prstGeom>
          <a:noFill/>
        </p:spPr>
        <p:txBody>
          <a:bodyPr vert="wordArtVert" wrap="square" rtlCol="0">
            <a:spAutoFit/>
          </a:bodyPr>
          <a:lstStyle/>
          <a:p>
            <a:r>
              <a:rPr lang="id-ID" sz="2800" b="1" dirty="0">
                <a:solidFill>
                  <a:schemeClr val="tx1">
                    <a:lumMod val="65000"/>
                    <a:lumOff val="35000"/>
                  </a:schemeClr>
                </a:solidFill>
                <a:latin typeface="Agency FB" panose="020B0503020202020204" pitchFamily="34" charset="0"/>
              </a:rPr>
              <a:t>Jarak Jauh</a:t>
            </a:r>
            <a:endParaRPr lang="en-ID" sz="2800" b="1" dirty="0">
              <a:solidFill>
                <a:schemeClr val="tx1">
                  <a:lumMod val="65000"/>
                  <a:lumOff val="35000"/>
                </a:schemeClr>
              </a:solidFill>
              <a:latin typeface="Agency FB" panose="020B0503020202020204" pitchFamily="34" charset="0"/>
            </a:endParaRPr>
          </a:p>
        </p:txBody>
      </p:sp>
      <p:pic>
        <p:nvPicPr>
          <p:cNvPr id="10" name="Picture 9">
            <a:hlinkClick r:id="rId2" action="ppaction://hlinksldjump"/>
            <a:extLst>
              <a:ext uri="{FF2B5EF4-FFF2-40B4-BE49-F238E27FC236}">
                <a16:creationId xmlns:a16="http://schemas.microsoft.com/office/drawing/2014/main" id="{2403F429-B657-47E2-866D-070DA33FDEBC}"/>
              </a:ext>
            </a:extLst>
          </p:cNvPr>
          <p:cNvPicPr>
            <a:picLocks noChangeAspect="1"/>
          </p:cNvPicPr>
          <p:nvPr/>
        </p:nvPicPr>
        <p:blipFill rotWithShape="1">
          <a:blip r:embed="rId3">
            <a:extLst>
              <a:ext uri="{28A0092B-C50C-407E-A947-70E740481C1C}">
                <a14:useLocalDpi xmlns:a14="http://schemas.microsoft.com/office/drawing/2010/main" val="0"/>
              </a:ext>
            </a:extLst>
          </a:blip>
          <a:srcRect t="2407" b="5000"/>
          <a:stretch/>
        </p:blipFill>
        <p:spPr>
          <a:xfrm>
            <a:off x="1880764" y="525538"/>
            <a:ext cx="3543774" cy="5577311"/>
          </a:xfrm>
          <a:prstGeom prst="rect">
            <a:avLst/>
          </a:prstGeom>
        </p:spPr>
      </p:pic>
      <p:pic>
        <p:nvPicPr>
          <p:cNvPr id="5" name="Picture 4">
            <a:hlinkClick r:id="rId4" action="ppaction://hlinksldjump"/>
            <a:extLst>
              <a:ext uri="{FF2B5EF4-FFF2-40B4-BE49-F238E27FC236}">
                <a16:creationId xmlns:a16="http://schemas.microsoft.com/office/drawing/2014/main" id="{350298DE-75EC-494C-900D-A1B961B8C1CB}"/>
              </a:ext>
            </a:extLst>
          </p:cNvPr>
          <p:cNvPicPr>
            <a:picLocks noChangeAspect="1"/>
          </p:cNvPicPr>
          <p:nvPr/>
        </p:nvPicPr>
        <p:blipFill rotWithShape="1">
          <a:blip r:embed="rId5">
            <a:extLst>
              <a:ext uri="{28A0092B-C50C-407E-A947-70E740481C1C}">
                <a14:useLocalDpi xmlns:a14="http://schemas.microsoft.com/office/drawing/2010/main" val="0"/>
              </a:ext>
            </a:extLst>
          </a:blip>
          <a:srcRect t="2009"/>
          <a:stretch/>
        </p:blipFill>
        <p:spPr>
          <a:xfrm>
            <a:off x="6131299" y="525538"/>
            <a:ext cx="3557293" cy="5577311"/>
          </a:xfrm>
          <a:prstGeom prst="rect">
            <a:avLst/>
          </a:prstGeom>
        </p:spPr>
      </p:pic>
    </p:spTree>
    <p:extLst>
      <p:ext uri="{BB962C8B-B14F-4D97-AF65-F5344CB8AC3E}">
        <p14:creationId xmlns:p14="http://schemas.microsoft.com/office/powerpoint/2010/main" val="266063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ction="ppaction://hlinksldjump"/>
            <a:extLst>
              <a:ext uri="{FF2B5EF4-FFF2-40B4-BE49-F238E27FC236}">
                <a16:creationId xmlns:a16="http://schemas.microsoft.com/office/drawing/2014/main" id="{3CAB4DC3-7D4B-4173-A425-AE059B32D33F}"/>
              </a:ext>
            </a:extLst>
          </p:cNvPr>
          <p:cNvPicPr>
            <a:picLocks noChangeAspect="1"/>
          </p:cNvPicPr>
          <p:nvPr/>
        </p:nvPicPr>
        <p:blipFill rotWithShape="1">
          <a:blip r:embed="rId3">
            <a:extLst>
              <a:ext uri="{28A0092B-C50C-407E-A947-70E740481C1C}">
                <a14:useLocalDpi xmlns:a14="http://schemas.microsoft.com/office/drawing/2010/main" val="0"/>
              </a:ext>
            </a:extLst>
          </a:blip>
          <a:srcRect t="2009"/>
          <a:stretch/>
        </p:blipFill>
        <p:spPr>
          <a:xfrm>
            <a:off x="3081090" y="0"/>
            <a:ext cx="6076357" cy="9526832"/>
          </a:xfrm>
          <a:prstGeom prst="rect">
            <a:avLst/>
          </a:prstGeom>
        </p:spPr>
      </p:pic>
    </p:spTree>
    <p:extLst>
      <p:ext uri="{BB962C8B-B14F-4D97-AF65-F5344CB8AC3E}">
        <p14:creationId xmlns:p14="http://schemas.microsoft.com/office/powerpoint/2010/main" val="1587444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43F5FDD-FF0E-47B7-B996-A3A6CEA1B723}"/>
              </a:ext>
            </a:extLst>
          </p:cNvPr>
          <p:cNvSpPr txBox="1"/>
          <p:nvPr/>
        </p:nvSpPr>
        <p:spPr>
          <a:xfrm>
            <a:off x="101600" y="5917376"/>
            <a:ext cx="1905000" cy="707886"/>
          </a:xfrm>
          <a:prstGeom prst="rect">
            <a:avLst/>
          </a:prstGeom>
          <a:noFill/>
        </p:spPr>
        <p:txBody>
          <a:bodyPr wrap="square" rtlCol="0">
            <a:spAutoFit/>
          </a:bodyPr>
          <a:lstStyle/>
          <a:p>
            <a:r>
              <a:rPr lang="id-ID" sz="2000" dirty="0">
                <a:solidFill>
                  <a:schemeClr val="tx1">
                    <a:lumMod val="65000"/>
                    <a:lumOff val="35000"/>
                  </a:schemeClr>
                </a:solidFill>
                <a:latin typeface="Bahnschrift" panose="020B0502040204020203" pitchFamily="34" charset="0"/>
                <a:ea typeface="Adobe Gothic Std B" panose="020B0800000000000000" pitchFamily="34" charset="-128"/>
              </a:rPr>
              <a:t>*jarak jauh</a:t>
            </a:r>
          </a:p>
          <a:p>
            <a:r>
              <a:rPr lang="id-ID" sz="2000" dirty="0">
                <a:solidFill>
                  <a:schemeClr val="tx1">
                    <a:lumMod val="65000"/>
                    <a:lumOff val="35000"/>
                  </a:schemeClr>
                </a:solidFill>
                <a:latin typeface="Bahnschrift" panose="020B0502040204020203" pitchFamily="34" charset="0"/>
                <a:ea typeface="Adobe Gothic Std B" panose="020B0800000000000000" pitchFamily="34" charset="-128"/>
              </a:rPr>
              <a:t>         &gt;400m </a:t>
            </a:r>
            <a:endParaRPr lang="en-US" sz="20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graphicFrame>
        <p:nvGraphicFramePr>
          <p:cNvPr id="12" name="Table 11">
            <a:extLst>
              <a:ext uri="{FF2B5EF4-FFF2-40B4-BE49-F238E27FC236}">
                <a16:creationId xmlns:a16="http://schemas.microsoft.com/office/drawing/2014/main" id="{12EE50D8-E63B-416B-ABF3-7F04EE99FAEE}"/>
              </a:ext>
            </a:extLst>
          </p:cNvPr>
          <p:cNvGraphicFramePr>
            <a:graphicFrameLocks noGrp="1"/>
          </p:cNvGraphicFramePr>
          <p:nvPr>
            <p:extLst/>
          </p:nvPr>
        </p:nvGraphicFramePr>
        <p:xfrm>
          <a:off x="1474321" y="2903001"/>
          <a:ext cx="9526497" cy="3835544"/>
        </p:xfrm>
        <a:graphic>
          <a:graphicData uri="http://schemas.openxmlformats.org/drawingml/2006/table">
            <a:tbl>
              <a:tblPr firstRow="1" bandRow="1">
                <a:tableStyleId>{5C22544A-7EE6-4342-B048-85BDC9FD1C3A}</a:tableStyleId>
              </a:tblPr>
              <a:tblGrid>
                <a:gridCol w="1384789">
                  <a:extLst>
                    <a:ext uri="{9D8B030D-6E8A-4147-A177-3AD203B41FA5}">
                      <a16:colId xmlns:a16="http://schemas.microsoft.com/office/drawing/2014/main" val="20000"/>
                    </a:ext>
                  </a:extLst>
                </a:gridCol>
                <a:gridCol w="1567057">
                  <a:extLst>
                    <a:ext uri="{9D8B030D-6E8A-4147-A177-3AD203B41FA5}">
                      <a16:colId xmlns:a16="http://schemas.microsoft.com/office/drawing/2014/main" val="20001"/>
                    </a:ext>
                  </a:extLst>
                </a:gridCol>
                <a:gridCol w="1136967">
                  <a:extLst>
                    <a:ext uri="{9D8B030D-6E8A-4147-A177-3AD203B41FA5}">
                      <a16:colId xmlns:a16="http://schemas.microsoft.com/office/drawing/2014/main" val="20002"/>
                    </a:ext>
                  </a:extLst>
                </a:gridCol>
                <a:gridCol w="1011088">
                  <a:extLst>
                    <a:ext uri="{9D8B030D-6E8A-4147-A177-3AD203B41FA5}">
                      <a16:colId xmlns:a16="http://schemas.microsoft.com/office/drawing/2014/main" val="20003"/>
                    </a:ext>
                  </a:extLst>
                </a:gridCol>
                <a:gridCol w="1274974">
                  <a:extLst>
                    <a:ext uri="{9D8B030D-6E8A-4147-A177-3AD203B41FA5}">
                      <a16:colId xmlns:a16="http://schemas.microsoft.com/office/drawing/2014/main" val="20004"/>
                    </a:ext>
                  </a:extLst>
                </a:gridCol>
                <a:gridCol w="1535765">
                  <a:extLst>
                    <a:ext uri="{9D8B030D-6E8A-4147-A177-3AD203B41FA5}">
                      <a16:colId xmlns:a16="http://schemas.microsoft.com/office/drawing/2014/main" val="20005"/>
                    </a:ext>
                  </a:extLst>
                </a:gridCol>
                <a:gridCol w="1615857">
                  <a:extLst>
                    <a:ext uri="{9D8B030D-6E8A-4147-A177-3AD203B41FA5}">
                      <a16:colId xmlns:a16="http://schemas.microsoft.com/office/drawing/2014/main" val="20006"/>
                    </a:ext>
                  </a:extLst>
                </a:gridCol>
              </a:tblGrid>
              <a:tr h="516434">
                <a:tc>
                  <a:txBody>
                    <a:bodyPr/>
                    <a:lstStyle/>
                    <a:p>
                      <a:pPr algn="ctr"/>
                      <a:r>
                        <a:rPr lang="id-ID" sz="2000" dirty="0"/>
                        <a:t>Area</a:t>
                      </a:r>
                    </a:p>
                  </a:txBody>
                  <a:tcPr marL="127340" marR="127340" marT="63670" marB="63670">
                    <a:solidFill>
                      <a:srgbClr val="62AA8D"/>
                    </a:solidFill>
                  </a:tcPr>
                </a:tc>
                <a:tc>
                  <a:txBody>
                    <a:bodyPr/>
                    <a:lstStyle/>
                    <a:p>
                      <a:pPr algn="ctr"/>
                      <a:r>
                        <a:rPr lang="id-ID" sz="2000" dirty="0"/>
                        <a:t>Provider</a:t>
                      </a:r>
                    </a:p>
                  </a:txBody>
                  <a:tcPr marL="127340" marR="127340" marT="63670" marB="63670">
                    <a:solidFill>
                      <a:srgbClr val="62AA8D"/>
                    </a:solidFill>
                  </a:tcPr>
                </a:tc>
                <a:tc>
                  <a:txBody>
                    <a:bodyPr/>
                    <a:lstStyle/>
                    <a:p>
                      <a:pPr algn="ctr"/>
                      <a:r>
                        <a:rPr lang="id-ID" sz="2000" dirty="0"/>
                        <a:t>RSRP</a:t>
                      </a:r>
                    </a:p>
                  </a:txBody>
                  <a:tcPr marL="127340" marR="127340" marT="63670" marB="63670">
                    <a:solidFill>
                      <a:srgbClr val="62AA8D"/>
                    </a:solidFill>
                  </a:tcPr>
                </a:tc>
                <a:tc>
                  <a:txBody>
                    <a:bodyPr/>
                    <a:lstStyle/>
                    <a:p>
                      <a:pPr algn="ctr"/>
                      <a:r>
                        <a:rPr lang="id-ID" sz="2000" dirty="0"/>
                        <a:t>RSRQ</a:t>
                      </a:r>
                    </a:p>
                  </a:txBody>
                  <a:tcPr marL="127340" marR="127340" marT="63670" marB="63670">
                    <a:solidFill>
                      <a:srgbClr val="62AA8D"/>
                    </a:solidFill>
                  </a:tcPr>
                </a:tc>
                <a:tc>
                  <a:txBody>
                    <a:bodyPr/>
                    <a:lstStyle/>
                    <a:p>
                      <a:pPr algn="ctr"/>
                      <a:r>
                        <a:rPr lang="id-ID" sz="2000" dirty="0"/>
                        <a:t>RSSNR</a:t>
                      </a:r>
                    </a:p>
                  </a:txBody>
                  <a:tcPr marL="127340" marR="127340" marT="63670" marB="63670">
                    <a:solidFill>
                      <a:srgbClr val="62AA8D"/>
                    </a:solidFill>
                  </a:tcPr>
                </a:tc>
                <a:tc>
                  <a:txBody>
                    <a:bodyPr/>
                    <a:lstStyle/>
                    <a:p>
                      <a:pPr algn="ctr"/>
                      <a:r>
                        <a:rPr lang="id-ID" sz="2000" dirty="0"/>
                        <a:t>Download</a:t>
                      </a:r>
                    </a:p>
                  </a:txBody>
                  <a:tcPr marL="127340" marR="127340" marT="63670" marB="63670">
                    <a:solidFill>
                      <a:srgbClr val="62AA8D"/>
                    </a:solidFill>
                  </a:tcPr>
                </a:tc>
                <a:tc>
                  <a:txBody>
                    <a:bodyPr/>
                    <a:lstStyle/>
                    <a:p>
                      <a:pPr algn="ctr"/>
                      <a:r>
                        <a:rPr lang="id-ID" sz="2000" dirty="0"/>
                        <a:t>Upload</a:t>
                      </a:r>
                    </a:p>
                  </a:txBody>
                  <a:tcPr marL="127340" marR="127340" marT="63670" marB="63670">
                    <a:solidFill>
                      <a:srgbClr val="62AA8D"/>
                    </a:solidFill>
                  </a:tcPr>
                </a:tc>
                <a:extLst>
                  <a:ext uri="{0D108BD9-81ED-4DB2-BD59-A6C34878D82A}">
                    <a16:rowId xmlns:a16="http://schemas.microsoft.com/office/drawing/2014/main" val="10000"/>
                  </a:ext>
                </a:extLst>
              </a:tr>
              <a:tr h="516434">
                <a:tc>
                  <a:txBody>
                    <a:bodyPr/>
                    <a:lstStyle/>
                    <a:p>
                      <a:pPr algn="ctr"/>
                      <a:r>
                        <a:rPr lang="id-ID" sz="2000" dirty="0">
                          <a:hlinkClick r:id="rId2" action="ppaction://hlinksldjump"/>
                        </a:rPr>
                        <a:t>Talang Kerangga</a:t>
                      </a:r>
                      <a:endParaRPr lang="id-ID" sz="2000" dirty="0"/>
                    </a:p>
                  </a:txBody>
                  <a:tcPr marL="127340" marR="127340" marT="63670" marB="63670"/>
                </a:tc>
                <a:tc>
                  <a:txBody>
                    <a:bodyPr/>
                    <a:lstStyle/>
                    <a:p>
                      <a:pPr algn="ctr"/>
                      <a:r>
                        <a:rPr lang="id-ID" sz="2000" dirty="0"/>
                        <a:t>Telkomsel</a:t>
                      </a:r>
                    </a:p>
                  </a:txBody>
                  <a:tcPr marL="127340" marR="127340" marT="63670" marB="63670"/>
                </a:tc>
                <a:tc>
                  <a:txBody>
                    <a:bodyPr/>
                    <a:lstStyle/>
                    <a:p>
                      <a:pPr algn="ctr"/>
                      <a:r>
                        <a:rPr lang="id-ID" sz="2000" dirty="0"/>
                        <a:t>-84dbm</a:t>
                      </a:r>
                    </a:p>
                  </a:txBody>
                  <a:tcPr marL="127340" marR="127340" marT="63670" marB="63670"/>
                </a:tc>
                <a:tc>
                  <a:txBody>
                    <a:bodyPr/>
                    <a:lstStyle/>
                    <a:p>
                      <a:pPr algn="ctr"/>
                      <a:r>
                        <a:rPr lang="id-ID" sz="2000" dirty="0"/>
                        <a:t>-10db</a:t>
                      </a:r>
                    </a:p>
                  </a:txBody>
                  <a:tcPr marL="127340" marR="127340" marT="63670" marB="63670"/>
                </a:tc>
                <a:tc>
                  <a:txBody>
                    <a:bodyPr/>
                    <a:lstStyle/>
                    <a:p>
                      <a:pPr algn="ctr"/>
                      <a:r>
                        <a:rPr lang="id-ID" sz="2000" dirty="0"/>
                        <a:t>-19,9db</a:t>
                      </a:r>
                    </a:p>
                  </a:txBody>
                  <a:tcPr marL="127340" marR="127340" marT="63670" marB="63670"/>
                </a:tc>
                <a:tc>
                  <a:txBody>
                    <a:bodyPr/>
                    <a:lstStyle/>
                    <a:p>
                      <a:pPr algn="ctr"/>
                      <a:r>
                        <a:rPr lang="id-ID" sz="2000" dirty="0"/>
                        <a:t>10,7 Mbps</a:t>
                      </a:r>
                    </a:p>
                  </a:txBody>
                  <a:tcPr marL="127340" marR="127340" marT="63670" marB="63670"/>
                </a:tc>
                <a:tc>
                  <a:txBody>
                    <a:bodyPr/>
                    <a:lstStyle/>
                    <a:p>
                      <a:pPr algn="ctr"/>
                      <a:r>
                        <a:rPr lang="id-ID" sz="2000" dirty="0"/>
                        <a:t>14,9 Mbps</a:t>
                      </a:r>
                    </a:p>
                  </a:txBody>
                  <a:tcPr marL="127340" marR="127340" marT="63670" marB="63670"/>
                </a:tc>
                <a:extLst>
                  <a:ext uri="{0D108BD9-81ED-4DB2-BD59-A6C34878D82A}">
                    <a16:rowId xmlns:a16="http://schemas.microsoft.com/office/drawing/2014/main" val="10001"/>
                  </a:ext>
                </a:extLst>
              </a:tr>
              <a:tr h="516434">
                <a:tc>
                  <a:txBody>
                    <a:bodyPr/>
                    <a:lstStyle/>
                    <a:p>
                      <a:pPr algn="ctr"/>
                      <a:r>
                        <a:rPr lang="id-ID" sz="2000" dirty="0">
                          <a:hlinkClick r:id="rId3" action="ppaction://hlinksldjump"/>
                        </a:rPr>
                        <a:t>Perumnas</a:t>
                      </a:r>
                      <a:endParaRPr lang="id-ID" sz="2000" dirty="0"/>
                    </a:p>
                  </a:txBody>
                  <a:tcPr marL="127340" marR="127340" marT="63670" marB="63670"/>
                </a:tc>
                <a:tc>
                  <a:txBody>
                    <a:bodyPr/>
                    <a:lstStyle/>
                    <a:p>
                      <a:pPr algn="ctr"/>
                      <a:r>
                        <a:rPr lang="id-ID" sz="2000" dirty="0"/>
                        <a:t>Telkomsel </a:t>
                      </a:r>
                    </a:p>
                  </a:txBody>
                  <a:tcPr marL="127340" marR="127340" marT="63670" marB="63670"/>
                </a:tc>
                <a:tc>
                  <a:txBody>
                    <a:bodyPr/>
                    <a:lstStyle/>
                    <a:p>
                      <a:pPr algn="ctr"/>
                      <a:r>
                        <a:rPr lang="id-ID" sz="2000" dirty="0"/>
                        <a:t>-82dbm</a:t>
                      </a:r>
                    </a:p>
                  </a:txBody>
                  <a:tcPr marL="127340" marR="127340" marT="63670" marB="63670"/>
                </a:tc>
                <a:tc>
                  <a:txBody>
                    <a:bodyPr/>
                    <a:lstStyle/>
                    <a:p>
                      <a:pPr algn="ctr"/>
                      <a:r>
                        <a:rPr lang="id-ID" sz="2000" dirty="0"/>
                        <a:t>-16db</a:t>
                      </a:r>
                    </a:p>
                  </a:txBody>
                  <a:tcPr marL="127340" marR="127340" marT="63670" marB="63670"/>
                </a:tc>
                <a:tc>
                  <a:txBody>
                    <a:bodyPr/>
                    <a:lstStyle/>
                    <a:p>
                      <a:pPr algn="ctr"/>
                      <a:r>
                        <a:rPr lang="id-ID" sz="2000" dirty="0"/>
                        <a:t>3.4db</a:t>
                      </a:r>
                    </a:p>
                  </a:txBody>
                  <a:tcPr marL="127340" marR="127340" marT="63670" marB="63670"/>
                </a:tc>
                <a:tc>
                  <a:txBody>
                    <a:bodyPr/>
                    <a:lstStyle/>
                    <a:p>
                      <a:pPr algn="ctr"/>
                      <a:r>
                        <a:rPr lang="id-ID" sz="2000" dirty="0"/>
                        <a:t>1,4 Mbps</a:t>
                      </a:r>
                    </a:p>
                  </a:txBody>
                  <a:tcPr marL="127340" marR="127340" marT="63670" marB="63670"/>
                </a:tc>
                <a:tc>
                  <a:txBody>
                    <a:bodyPr/>
                    <a:lstStyle/>
                    <a:p>
                      <a:pPr algn="ctr"/>
                      <a:r>
                        <a:rPr lang="id-ID" sz="2000" dirty="0"/>
                        <a:t>10,5 Mbps</a:t>
                      </a:r>
                    </a:p>
                  </a:txBody>
                  <a:tcPr marL="127340" marR="127340" marT="63670" marB="63670"/>
                </a:tc>
                <a:extLst>
                  <a:ext uri="{0D108BD9-81ED-4DB2-BD59-A6C34878D82A}">
                    <a16:rowId xmlns:a16="http://schemas.microsoft.com/office/drawing/2014/main" val="1168260830"/>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1412601951"/>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625124750"/>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860149291"/>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3708851289"/>
                  </a:ext>
                </a:extLst>
              </a:tr>
            </a:tbl>
          </a:graphicData>
        </a:graphic>
      </p:graphicFrame>
      <p:sp>
        <p:nvSpPr>
          <p:cNvPr id="5" name="Rectangle 4">
            <a:extLst>
              <a:ext uri="{FF2B5EF4-FFF2-40B4-BE49-F238E27FC236}">
                <a16:creationId xmlns:a16="http://schemas.microsoft.com/office/drawing/2014/main" id="{13B88D8A-CD13-4190-ADCD-4F6AFC20A401}"/>
              </a:ext>
            </a:extLst>
          </p:cNvPr>
          <p:cNvSpPr/>
          <p:nvPr/>
        </p:nvSpPr>
        <p:spPr>
          <a:xfrm>
            <a:off x="842585" y="-203845"/>
            <a:ext cx="11160021" cy="3075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0FB048D9-AB1A-4483-A861-DD67A15241CE}"/>
              </a:ext>
            </a:extLst>
          </p:cNvPr>
          <p:cNvSpPr txBox="1"/>
          <p:nvPr/>
        </p:nvSpPr>
        <p:spPr>
          <a:xfrm>
            <a:off x="4873252" y="379194"/>
            <a:ext cx="4943061" cy="707886"/>
          </a:xfrm>
          <a:prstGeom prst="rect">
            <a:avLst/>
          </a:prstGeom>
          <a:noFill/>
        </p:spPr>
        <p:txBody>
          <a:bodyPr wrap="square" rtlCol="0">
            <a:spAutoFit/>
          </a:bodyPr>
          <a:lstStyle/>
          <a:p>
            <a:r>
              <a:rPr lang="id-ID" sz="4000" dirty="0">
                <a:solidFill>
                  <a:schemeClr val="tx1">
                    <a:lumMod val="65000"/>
                    <a:lumOff val="35000"/>
                  </a:schemeClr>
                </a:solidFill>
                <a:latin typeface="Bahnschrift" panose="020B0502040204020203" pitchFamily="34" charset="0"/>
                <a:ea typeface="Adobe Gothic Std B" panose="020B0800000000000000" pitchFamily="34" charset="-128"/>
              </a:rPr>
              <a:t>TELKOMSEL</a:t>
            </a:r>
            <a:endParaRPr lang="en-US" sz="40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8" name="Rectangle 7">
            <a:extLst>
              <a:ext uri="{FF2B5EF4-FFF2-40B4-BE49-F238E27FC236}">
                <a16:creationId xmlns:a16="http://schemas.microsoft.com/office/drawing/2014/main" id="{AC5DE45A-E89F-4AD0-9FAE-E55B3FEFC4A5}"/>
              </a:ext>
            </a:extLst>
          </p:cNvPr>
          <p:cNvSpPr/>
          <p:nvPr/>
        </p:nvSpPr>
        <p:spPr>
          <a:xfrm>
            <a:off x="-128789" y="0"/>
            <a:ext cx="4842457" cy="1571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4" name="Straight Connector 3">
            <a:extLst>
              <a:ext uri="{FF2B5EF4-FFF2-40B4-BE49-F238E27FC236}">
                <a16:creationId xmlns:a16="http://schemas.microsoft.com/office/drawing/2014/main" id="{372E0EC7-8937-4302-B461-89D1A68012E5}"/>
              </a:ext>
            </a:extLst>
          </p:cNvPr>
          <p:cNvCxnSpPr/>
          <p:nvPr/>
        </p:nvCxnSpPr>
        <p:spPr>
          <a:xfrm>
            <a:off x="1596981" y="1300766"/>
            <a:ext cx="9234152" cy="0"/>
          </a:xfrm>
          <a:prstGeom prst="line">
            <a:avLst/>
          </a:prstGeom>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EE7FF041-0BDB-4B13-B36B-C06E73D72F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7869" y="103031"/>
            <a:ext cx="1426899" cy="1468192"/>
          </a:xfrm>
          <a:prstGeom prst="rect">
            <a:avLst/>
          </a:prstGeom>
        </p:spPr>
      </p:pic>
      <p:sp>
        <p:nvSpPr>
          <p:cNvPr id="10" name="TextBox 9">
            <a:extLst>
              <a:ext uri="{FF2B5EF4-FFF2-40B4-BE49-F238E27FC236}">
                <a16:creationId xmlns:a16="http://schemas.microsoft.com/office/drawing/2014/main" id="{0A25E184-DFEA-4416-9F6D-10EF0B603B59}"/>
              </a:ext>
            </a:extLst>
          </p:cNvPr>
          <p:cNvSpPr txBox="1"/>
          <p:nvPr/>
        </p:nvSpPr>
        <p:spPr>
          <a:xfrm>
            <a:off x="582860" y="1548550"/>
            <a:ext cx="13523844" cy="1323439"/>
          </a:xfrm>
          <a:prstGeom prst="rect">
            <a:avLst/>
          </a:prstGeom>
          <a:noFill/>
        </p:spPr>
        <p:txBody>
          <a:bodyPr wrap="square" rtlCol="0">
            <a:spAutoFit/>
          </a:bodyPr>
          <a:lstStyle/>
          <a:p>
            <a:r>
              <a:rPr lang="id-ID" sz="4000" b="1" dirty="0">
                <a:solidFill>
                  <a:schemeClr val="tx1">
                    <a:lumMod val="65000"/>
                    <a:lumOff val="35000"/>
                  </a:schemeClr>
                </a:solidFill>
                <a:latin typeface="Agency FB" panose="020B0503020202020204" pitchFamily="34" charset="0"/>
              </a:rPr>
              <a:t>Dengan menggunakan provider telkomsel,maka didapat data </a:t>
            </a:r>
            <a:r>
              <a:rPr lang="en-US" sz="4000" b="1" dirty="0">
                <a:solidFill>
                  <a:schemeClr val="tx1">
                    <a:lumMod val="65000"/>
                    <a:lumOff val="35000"/>
                  </a:schemeClr>
                </a:solidFill>
                <a:latin typeface="Agency FB" panose="020B0503020202020204" pitchFamily="34" charset="0"/>
              </a:rPr>
              <a:t>  </a:t>
            </a:r>
          </a:p>
          <a:p>
            <a:r>
              <a:rPr lang="en-US" sz="4000" b="1" dirty="0">
                <a:solidFill>
                  <a:schemeClr val="tx1">
                    <a:lumMod val="65000"/>
                    <a:lumOff val="35000"/>
                  </a:schemeClr>
                </a:solidFill>
                <a:latin typeface="Agency FB" panose="020B0503020202020204" pitchFamily="34" charset="0"/>
              </a:rPr>
              <a:t> </a:t>
            </a:r>
          </a:p>
        </p:txBody>
      </p:sp>
      <p:sp>
        <p:nvSpPr>
          <p:cNvPr id="11" name="TextBox 10">
            <a:extLst>
              <a:ext uri="{FF2B5EF4-FFF2-40B4-BE49-F238E27FC236}">
                <a16:creationId xmlns:a16="http://schemas.microsoft.com/office/drawing/2014/main" id="{7EC69A54-1D49-431E-8816-EE4290EF3778}"/>
              </a:ext>
            </a:extLst>
          </p:cNvPr>
          <p:cNvSpPr txBox="1"/>
          <p:nvPr/>
        </p:nvSpPr>
        <p:spPr>
          <a:xfrm>
            <a:off x="582860" y="2164103"/>
            <a:ext cx="4943061" cy="707886"/>
          </a:xfrm>
          <a:prstGeom prst="rect">
            <a:avLst/>
          </a:prstGeom>
          <a:noFill/>
        </p:spPr>
        <p:txBody>
          <a:bodyPr wrap="square" rtlCol="0">
            <a:spAutoFit/>
          </a:bodyPr>
          <a:lstStyle/>
          <a:p>
            <a:r>
              <a:rPr lang="id-ID" sz="4000" b="1" dirty="0">
                <a:solidFill>
                  <a:schemeClr val="tx1">
                    <a:lumMod val="65000"/>
                    <a:lumOff val="35000"/>
                  </a:schemeClr>
                </a:solidFill>
                <a:latin typeface="Agency FB" panose="020B0503020202020204" pitchFamily="34" charset="0"/>
              </a:rPr>
              <a:t>sebagai berikut </a:t>
            </a:r>
            <a:r>
              <a:rPr lang="en-US" sz="4000" b="1" dirty="0">
                <a:solidFill>
                  <a:schemeClr val="tx1">
                    <a:lumMod val="65000"/>
                    <a:lumOff val="35000"/>
                  </a:schemeClr>
                </a:solidFill>
                <a:latin typeface="Agency FB" panose="020B0503020202020204" pitchFamily="34" charset="0"/>
              </a:rPr>
              <a:t>; </a:t>
            </a:r>
          </a:p>
        </p:txBody>
      </p:sp>
    </p:spTree>
    <p:extLst>
      <p:ext uri="{BB962C8B-B14F-4D97-AF65-F5344CB8AC3E}">
        <p14:creationId xmlns:p14="http://schemas.microsoft.com/office/powerpoint/2010/main" val="391649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0-#ppt_h/2"/>
                                          </p:val>
                                        </p:tav>
                                        <p:tav tm="100000">
                                          <p:val>
                                            <p:strVal val="#ppt_y"/>
                                          </p:val>
                                        </p:tav>
                                      </p:tavLst>
                                    </p:anim>
                                  </p:childTnLst>
                                </p:cTn>
                              </p:par>
                              <p:par>
                                <p:cTn id="13" presetID="16" presetClass="entr" presetSubtype="37"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outVertic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wipe(left)">
                                      <p:cBhvr>
                                        <p:cTn id="25" dur="500"/>
                                        <p:tgtEl>
                                          <p:spTgt spid="10">
                                            <p:txEl>
                                              <p:pRg st="1" end="1"/>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 presetClass="entr" presetSubtype="1" decel="10000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50" fill="hold"/>
                                        <p:tgtEl>
                                          <p:spTgt spid="12"/>
                                        </p:tgtEl>
                                        <p:attrNameLst>
                                          <p:attrName>ppt_x</p:attrName>
                                        </p:attrNameLst>
                                      </p:cBhvr>
                                      <p:tavLst>
                                        <p:tav tm="0">
                                          <p:val>
                                            <p:strVal val="#ppt_x"/>
                                          </p:val>
                                        </p:tav>
                                        <p:tav tm="100000">
                                          <p:val>
                                            <p:strVal val="#ppt_x"/>
                                          </p:val>
                                        </p:tav>
                                      </p:tavLst>
                                    </p:anim>
                                    <p:anim calcmode="lin" valueType="num">
                                      <p:cBhvr additive="base">
                                        <p:cTn id="32"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D2C698-4020-4AE3-830D-A46C54EF2A1D}"/>
              </a:ext>
            </a:extLst>
          </p:cNvPr>
          <p:cNvSpPr txBox="1"/>
          <p:nvPr/>
        </p:nvSpPr>
        <p:spPr>
          <a:xfrm>
            <a:off x="1846967" y="1789509"/>
            <a:ext cx="6780198" cy="769441"/>
          </a:xfrm>
          <a:prstGeom prst="rect">
            <a:avLst/>
          </a:prstGeom>
          <a:noFill/>
        </p:spPr>
        <p:txBody>
          <a:bodyPr wrap="square" rtlCol="0">
            <a:spAutoFit/>
          </a:bodyPr>
          <a:lstStyle/>
          <a:p>
            <a:r>
              <a:rPr lang="en-US" sz="4400" b="1" dirty="0">
                <a:solidFill>
                  <a:schemeClr val="tx1">
                    <a:lumMod val="65000"/>
                    <a:lumOff val="35000"/>
                  </a:schemeClr>
                </a:solidFill>
              </a:rPr>
              <a:t>PE</a:t>
            </a:r>
            <a:r>
              <a:rPr lang="id-ID" sz="4400" b="1">
                <a:solidFill>
                  <a:schemeClr val="tx1">
                    <a:lumMod val="65000"/>
                    <a:lumOff val="35000"/>
                  </a:schemeClr>
                </a:solidFill>
              </a:rPr>
              <a:t>NGANTAR</a:t>
            </a:r>
            <a:endParaRPr lang="en-US" sz="4400" b="1" dirty="0">
              <a:solidFill>
                <a:schemeClr val="tx1">
                  <a:lumMod val="65000"/>
                  <a:lumOff val="35000"/>
                </a:schemeClr>
              </a:solidFill>
            </a:endParaRPr>
          </a:p>
        </p:txBody>
      </p:sp>
      <p:sp>
        <p:nvSpPr>
          <p:cNvPr id="6" name="Rectangle 5">
            <a:extLst>
              <a:ext uri="{FF2B5EF4-FFF2-40B4-BE49-F238E27FC236}">
                <a16:creationId xmlns:a16="http://schemas.microsoft.com/office/drawing/2014/main" id="{5FF06951-E28E-4717-9E7F-AEC8569F762C}"/>
              </a:ext>
            </a:extLst>
          </p:cNvPr>
          <p:cNvSpPr/>
          <p:nvPr/>
        </p:nvSpPr>
        <p:spPr>
          <a:xfrm>
            <a:off x="6993228" y="1685852"/>
            <a:ext cx="6182959" cy="2147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3D351CC-A6D6-4D2B-916B-65BCF9E5129E}"/>
              </a:ext>
            </a:extLst>
          </p:cNvPr>
          <p:cNvSpPr txBox="1"/>
          <p:nvPr/>
        </p:nvSpPr>
        <p:spPr>
          <a:xfrm>
            <a:off x="1846967" y="2395632"/>
            <a:ext cx="5469607" cy="769441"/>
          </a:xfrm>
          <a:prstGeom prst="rect">
            <a:avLst/>
          </a:prstGeom>
          <a:noFill/>
        </p:spPr>
        <p:txBody>
          <a:bodyPr wrap="square" rtlCol="0">
            <a:spAutoFit/>
          </a:bodyPr>
          <a:lstStyle/>
          <a:p>
            <a:r>
              <a:rPr lang="id-ID" sz="4400" b="1" dirty="0">
                <a:solidFill>
                  <a:schemeClr val="tx1">
                    <a:lumMod val="65000"/>
                    <a:lumOff val="35000"/>
                  </a:schemeClr>
                </a:solidFill>
              </a:rPr>
              <a:t>TELEKOMUNIKASI</a:t>
            </a:r>
            <a:endParaRPr lang="en-US" sz="4400" b="1" dirty="0">
              <a:solidFill>
                <a:schemeClr val="tx1">
                  <a:lumMod val="65000"/>
                  <a:lumOff val="35000"/>
                </a:schemeClr>
              </a:solidFill>
            </a:endParaRPr>
          </a:p>
        </p:txBody>
      </p:sp>
      <p:sp>
        <p:nvSpPr>
          <p:cNvPr id="9" name="Rectangle 8">
            <a:extLst>
              <a:ext uri="{FF2B5EF4-FFF2-40B4-BE49-F238E27FC236}">
                <a16:creationId xmlns:a16="http://schemas.microsoft.com/office/drawing/2014/main" id="{20A7FFE0-DE47-4ED4-9D67-BC5D3AFD709C}"/>
              </a:ext>
            </a:extLst>
          </p:cNvPr>
          <p:cNvSpPr/>
          <p:nvPr/>
        </p:nvSpPr>
        <p:spPr>
          <a:xfrm>
            <a:off x="438010" y="3281798"/>
            <a:ext cx="6904381" cy="3737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5965418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D4908F-6612-4734-AB33-5B76B15F1E32}"/>
              </a:ext>
            </a:extLst>
          </p:cNvPr>
          <p:cNvSpPr txBox="1"/>
          <p:nvPr/>
        </p:nvSpPr>
        <p:spPr>
          <a:xfrm>
            <a:off x="11398322" y="917766"/>
            <a:ext cx="672877" cy="5165534"/>
          </a:xfrm>
          <a:prstGeom prst="rect">
            <a:avLst/>
          </a:prstGeom>
          <a:noFill/>
        </p:spPr>
        <p:txBody>
          <a:bodyPr vert="wordArtVert" wrap="square" rtlCol="0">
            <a:spAutoFit/>
          </a:bodyPr>
          <a:lstStyle/>
          <a:p>
            <a:r>
              <a:rPr lang="id-ID" sz="2800" b="1" dirty="0">
                <a:solidFill>
                  <a:schemeClr val="tx1">
                    <a:lumMod val="65000"/>
                    <a:lumOff val="35000"/>
                  </a:schemeClr>
                </a:solidFill>
                <a:latin typeface="Agency FB" panose="020B0503020202020204" pitchFamily="34" charset="0"/>
              </a:rPr>
              <a:t>Jarak Jauh</a:t>
            </a:r>
            <a:endParaRPr lang="en-ID" sz="2800" b="1" dirty="0">
              <a:solidFill>
                <a:schemeClr val="tx1">
                  <a:lumMod val="65000"/>
                  <a:lumOff val="35000"/>
                </a:schemeClr>
              </a:solidFill>
              <a:latin typeface="Agency FB" panose="020B0503020202020204" pitchFamily="34" charset="0"/>
            </a:endParaRPr>
          </a:p>
        </p:txBody>
      </p:sp>
      <p:pic>
        <p:nvPicPr>
          <p:cNvPr id="3" name="Picture 2">
            <a:hlinkClick r:id="rId2" action="ppaction://hlinksldjump"/>
            <a:extLst>
              <a:ext uri="{FF2B5EF4-FFF2-40B4-BE49-F238E27FC236}">
                <a16:creationId xmlns:a16="http://schemas.microsoft.com/office/drawing/2014/main" id="{01B0C0D2-69D6-497A-8E83-ED3A7A1FD7B9}"/>
              </a:ext>
            </a:extLst>
          </p:cNvPr>
          <p:cNvPicPr>
            <a:picLocks noChangeAspect="1"/>
          </p:cNvPicPr>
          <p:nvPr/>
        </p:nvPicPr>
        <p:blipFill rotWithShape="1">
          <a:blip r:embed="rId3">
            <a:extLst>
              <a:ext uri="{28A0092B-C50C-407E-A947-70E740481C1C}">
                <a14:useLocalDpi xmlns:a14="http://schemas.microsoft.com/office/drawing/2010/main" val="0"/>
              </a:ext>
            </a:extLst>
          </a:blip>
          <a:srcRect t="3529" b="11297"/>
          <a:stretch/>
        </p:blipFill>
        <p:spPr>
          <a:xfrm>
            <a:off x="2415644" y="525539"/>
            <a:ext cx="3057309" cy="5642088"/>
          </a:xfrm>
          <a:prstGeom prst="rect">
            <a:avLst/>
          </a:prstGeom>
        </p:spPr>
      </p:pic>
      <p:pic>
        <p:nvPicPr>
          <p:cNvPr id="7" name="Picture 6">
            <a:hlinkClick r:id="rId4" action="ppaction://hlinksldjump"/>
            <a:extLst>
              <a:ext uri="{FF2B5EF4-FFF2-40B4-BE49-F238E27FC236}">
                <a16:creationId xmlns:a16="http://schemas.microsoft.com/office/drawing/2014/main" id="{AB869DE7-140E-4347-B0AA-6655C46D48FB}"/>
              </a:ext>
            </a:extLst>
          </p:cNvPr>
          <p:cNvPicPr>
            <a:picLocks noChangeAspect="1"/>
          </p:cNvPicPr>
          <p:nvPr/>
        </p:nvPicPr>
        <p:blipFill rotWithShape="1">
          <a:blip r:embed="rId5">
            <a:extLst>
              <a:ext uri="{28A0092B-C50C-407E-A947-70E740481C1C}">
                <a14:useLocalDpi xmlns:a14="http://schemas.microsoft.com/office/drawing/2010/main" val="0"/>
              </a:ext>
            </a:extLst>
          </a:blip>
          <a:srcRect t="3922" b="5098"/>
          <a:stretch/>
        </p:blipFill>
        <p:spPr>
          <a:xfrm>
            <a:off x="6342185" y="525539"/>
            <a:ext cx="2862200" cy="5642088"/>
          </a:xfrm>
          <a:prstGeom prst="rect">
            <a:avLst/>
          </a:prstGeom>
        </p:spPr>
      </p:pic>
    </p:spTree>
    <p:extLst>
      <p:ext uri="{BB962C8B-B14F-4D97-AF65-F5344CB8AC3E}">
        <p14:creationId xmlns:p14="http://schemas.microsoft.com/office/powerpoint/2010/main" val="1888281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A1333C-80A8-485A-8058-8D8E6E9F69BF}"/>
              </a:ext>
            </a:extLst>
          </p:cNvPr>
          <p:cNvPicPr>
            <a:picLocks noChangeAspect="1"/>
          </p:cNvPicPr>
          <p:nvPr/>
        </p:nvPicPr>
        <p:blipFill rotWithShape="1">
          <a:blip r:embed="rId2">
            <a:extLst>
              <a:ext uri="{28A0092B-C50C-407E-A947-70E740481C1C}">
                <a14:useLocalDpi xmlns:a14="http://schemas.microsoft.com/office/drawing/2010/main" val="0"/>
              </a:ext>
            </a:extLst>
          </a:blip>
          <a:srcRect t="3529" b="11297"/>
          <a:stretch/>
        </p:blipFill>
        <p:spPr>
          <a:xfrm>
            <a:off x="3394439" y="0"/>
            <a:ext cx="5857137" cy="10809009"/>
          </a:xfrm>
          <a:prstGeom prst="rect">
            <a:avLst/>
          </a:prstGeom>
        </p:spPr>
      </p:pic>
    </p:spTree>
    <p:extLst>
      <p:ext uri="{BB962C8B-B14F-4D97-AF65-F5344CB8AC3E}">
        <p14:creationId xmlns:p14="http://schemas.microsoft.com/office/powerpoint/2010/main" val="33906740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D4908F-6612-4734-AB33-5B76B15F1E32}"/>
              </a:ext>
            </a:extLst>
          </p:cNvPr>
          <p:cNvSpPr txBox="1"/>
          <p:nvPr/>
        </p:nvSpPr>
        <p:spPr>
          <a:xfrm>
            <a:off x="11398322" y="917766"/>
            <a:ext cx="672877" cy="5165534"/>
          </a:xfrm>
          <a:prstGeom prst="rect">
            <a:avLst/>
          </a:prstGeom>
          <a:noFill/>
        </p:spPr>
        <p:txBody>
          <a:bodyPr vert="wordArtVert" wrap="square" rtlCol="0">
            <a:spAutoFit/>
          </a:bodyPr>
          <a:lstStyle/>
          <a:p>
            <a:r>
              <a:rPr lang="id-ID" sz="2800" b="1" dirty="0">
                <a:solidFill>
                  <a:schemeClr val="tx1">
                    <a:lumMod val="65000"/>
                    <a:lumOff val="35000"/>
                  </a:schemeClr>
                </a:solidFill>
                <a:latin typeface="Agency FB" panose="020B0503020202020204" pitchFamily="34" charset="0"/>
              </a:rPr>
              <a:t>Jarak Jauh</a:t>
            </a:r>
            <a:endParaRPr lang="en-ID" sz="2800" b="1" dirty="0">
              <a:solidFill>
                <a:schemeClr val="tx1">
                  <a:lumMod val="65000"/>
                  <a:lumOff val="35000"/>
                </a:schemeClr>
              </a:solidFill>
              <a:latin typeface="Agency FB" panose="020B0503020202020204" pitchFamily="34" charset="0"/>
            </a:endParaRPr>
          </a:p>
        </p:txBody>
      </p:sp>
      <p:pic>
        <p:nvPicPr>
          <p:cNvPr id="3" name="Picture 2">
            <a:hlinkClick r:id="rId2" action="ppaction://hlinksldjump"/>
            <a:extLst>
              <a:ext uri="{FF2B5EF4-FFF2-40B4-BE49-F238E27FC236}">
                <a16:creationId xmlns:a16="http://schemas.microsoft.com/office/drawing/2014/main" id="{01B0C0D2-69D6-497A-8E83-ED3A7A1FD7B9}"/>
              </a:ext>
            </a:extLst>
          </p:cNvPr>
          <p:cNvPicPr>
            <a:picLocks noChangeAspect="1"/>
          </p:cNvPicPr>
          <p:nvPr/>
        </p:nvPicPr>
        <p:blipFill rotWithShape="1">
          <a:blip r:embed="rId3">
            <a:extLst>
              <a:ext uri="{28A0092B-C50C-407E-A947-70E740481C1C}">
                <a14:useLocalDpi xmlns:a14="http://schemas.microsoft.com/office/drawing/2010/main" val="0"/>
              </a:ext>
            </a:extLst>
          </a:blip>
          <a:srcRect t="3529" b="11297"/>
          <a:stretch/>
        </p:blipFill>
        <p:spPr>
          <a:xfrm>
            <a:off x="2415644" y="525539"/>
            <a:ext cx="3057309" cy="5642088"/>
          </a:xfrm>
          <a:prstGeom prst="rect">
            <a:avLst/>
          </a:prstGeom>
        </p:spPr>
      </p:pic>
      <p:pic>
        <p:nvPicPr>
          <p:cNvPr id="7" name="Picture 6">
            <a:hlinkClick r:id="rId4" action="ppaction://hlinksldjump"/>
            <a:extLst>
              <a:ext uri="{FF2B5EF4-FFF2-40B4-BE49-F238E27FC236}">
                <a16:creationId xmlns:a16="http://schemas.microsoft.com/office/drawing/2014/main" id="{AB869DE7-140E-4347-B0AA-6655C46D48FB}"/>
              </a:ext>
            </a:extLst>
          </p:cNvPr>
          <p:cNvPicPr>
            <a:picLocks noChangeAspect="1"/>
          </p:cNvPicPr>
          <p:nvPr/>
        </p:nvPicPr>
        <p:blipFill rotWithShape="1">
          <a:blip r:embed="rId5">
            <a:extLst>
              <a:ext uri="{28A0092B-C50C-407E-A947-70E740481C1C}">
                <a14:useLocalDpi xmlns:a14="http://schemas.microsoft.com/office/drawing/2010/main" val="0"/>
              </a:ext>
            </a:extLst>
          </a:blip>
          <a:srcRect t="3922" b="5098"/>
          <a:stretch/>
        </p:blipFill>
        <p:spPr>
          <a:xfrm>
            <a:off x="6342185" y="525539"/>
            <a:ext cx="2862200" cy="5642088"/>
          </a:xfrm>
          <a:prstGeom prst="rect">
            <a:avLst/>
          </a:prstGeom>
        </p:spPr>
      </p:pic>
    </p:spTree>
    <p:extLst>
      <p:ext uri="{BB962C8B-B14F-4D97-AF65-F5344CB8AC3E}">
        <p14:creationId xmlns:p14="http://schemas.microsoft.com/office/powerpoint/2010/main" val="1723358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26CB4D-D6FB-4E0E-B66A-B27B123872C1}"/>
              </a:ext>
            </a:extLst>
          </p:cNvPr>
          <p:cNvPicPr>
            <a:picLocks noChangeAspect="1"/>
          </p:cNvPicPr>
          <p:nvPr/>
        </p:nvPicPr>
        <p:blipFill rotWithShape="1">
          <a:blip r:embed="rId2">
            <a:extLst>
              <a:ext uri="{28A0092B-C50C-407E-A947-70E740481C1C}">
                <a14:useLocalDpi xmlns:a14="http://schemas.microsoft.com/office/drawing/2010/main" val="0"/>
              </a:ext>
            </a:extLst>
          </a:blip>
          <a:srcRect t="3922" b="5098"/>
          <a:stretch/>
        </p:blipFill>
        <p:spPr>
          <a:xfrm>
            <a:off x="3827583" y="0"/>
            <a:ext cx="5531569" cy="10904059"/>
          </a:xfrm>
          <a:prstGeom prst="rect">
            <a:avLst/>
          </a:prstGeom>
        </p:spPr>
      </p:pic>
    </p:spTree>
    <p:extLst>
      <p:ext uri="{BB962C8B-B14F-4D97-AF65-F5344CB8AC3E}">
        <p14:creationId xmlns:p14="http://schemas.microsoft.com/office/powerpoint/2010/main" val="68714582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02C091-12FB-4F1E-B3F7-47C962F6A6BB}"/>
              </a:ext>
            </a:extLst>
          </p:cNvPr>
          <p:cNvSpPr txBox="1"/>
          <p:nvPr/>
        </p:nvSpPr>
        <p:spPr>
          <a:xfrm>
            <a:off x="206062" y="5847409"/>
            <a:ext cx="3902286" cy="707886"/>
          </a:xfrm>
          <a:prstGeom prst="rect">
            <a:avLst/>
          </a:prstGeom>
          <a:noFill/>
        </p:spPr>
        <p:txBody>
          <a:bodyPr wrap="square" rtlCol="0">
            <a:spAutoFit/>
          </a:bodyPr>
          <a:lstStyle/>
          <a:p>
            <a:r>
              <a:rPr lang="id-ID" sz="2000" dirty="0">
                <a:solidFill>
                  <a:schemeClr val="tx1">
                    <a:lumMod val="65000"/>
                    <a:lumOff val="35000"/>
                  </a:schemeClr>
                </a:solidFill>
                <a:latin typeface="Bahnschrift" panose="020B0502040204020203" pitchFamily="34" charset="0"/>
                <a:ea typeface="Adobe Gothic Std B" panose="020B0800000000000000" pitchFamily="34" charset="-128"/>
              </a:rPr>
              <a:t>*jarak dekat </a:t>
            </a:r>
          </a:p>
          <a:p>
            <a:r>
              <a:rPr lang="id-ID" sz="2000" dirty="0">
                <a:solidFill>
                  <a:schemeClr val="tx1">
                    <a:lumMod val="65000"/>
                    <a:lumOff val="35000"/>
                  </a:schemeClr>
                </a:solidFill>
                <a:latin typeface="Bahnschrift" panose="020B0502040204020203" pitchFamily="34" charset="0"/>
                <a:ea typeface="Adobe Gothic Std B" panose="020B0800000000000000" pitchFamily="34" charset="-128"/>
              </a:rPr>
              <a:t>       &lt;200m</a:t>
            </a:r>
            <a:endParaRPr lang="en-US" sz="20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4" name="Rectangle 3">
            <a:extLst>
              <a:ext uri="{FF2B5EF4-FFF2-40B4-BE49-F238E27FC236}">
                <a16:creationId xmlns:a16="http://schemas.microsoft.com/office/drawing/2014/main" id="{BC2307A6-0360-4EE8-B1EB-983866EC4450}"/>
              </a:ext>
            </a:extLst>
          </p:cNvPr>
          <p:cNvSpPr/>
          <p:nvPr/>
        </p:nvSpPr>
        <p:spPr>
          <a:xfrm>
            <a:off x="0" y="-107577"/>
            <a:ext cx="13137776" cy="1155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5" name="Table 4">
            <a:extLst>
              <a:ext uri="{FF2B5EF4-FFF2-40B4-BE49-F238E27FC236}">
                <a16:creationId xmlns:a16="http://schemas.microsoft.com/office/drawing/2014/main" id="{6CC5569F-022E-4F76-9D4B-08DA76394990}"/>
              </a:ext>
            </a:extLst>
          </p:cNvPr>
          <p:cNvGraphicFramePr>
            <a:graphicFrameLocks noGrp="1"/>
          </p:cNvGraphicFramePr>
          <p:nvPr>
            <p:extLst>
              <p:ext uri="{D42A27DB-BD31-4B8C-83A1-F6EECF244321}">
                <p14:modId xmlns:p14="http://schemas.microsoft.com/office/powerpoint/2010/main" val="701699852"/>
              </p:ext>
            </p:extLst>
          </p:nvPr>
        </p:nvGraphicFramePr>
        <p:xfrm>
          <a:off x="1605354" y="1246166"/>
          <a:ext cx="9526497" cy="4351978"/>
        </p:xfrm>
        <a:graphic>
          <a:graphicData uri="http://schemas.openxmlformats.org/drawingml/2006/table">
            <a:tbl>
              <a:tblPr firstRow="1" bandRow="1">
                <a:tableStyleId>{5C22544A-7EE6-4342-B048-85BDC9FD1C3A}</a:tableStyleId>
              </a:tblPr>
              <a:tblGrid>
                <a:gridCol w="1382545">
                  <a:extLst>
                    <a:ext uri="{9D8B030D-6E8A-4147-A177-3AD203B41FA5}">
                      <a16:colId xmlns:a16="http://schemas.microsoft.com/office/drawing/2014/main" val="20000"/>
                    </a:ext>
                  </a:extLst>
                </a:gridCol>
                <a:gridCol w="1569301">
                  <a:extLst>
                    <a:ext uri="{9D8B030D-6E8A-4147-A177-3AD203B41FA5}">
                      <a16:colId xmlns:a16="http://schemas.microsoft.com/office/drawing/2014/main" val="20001"/>
                    </a:ext>
                  </a:extLst>
                </a:gridCol>
                <a:gridCol w="1144353">
                  <a:extLst>
                    <a:ext uri="{9D8B030D-6E8A-4147-A177-3AD203B41FA5}">
                      <a16:colId xmlns:a16="http://schemas.microsoft.com/office/drawing/2014/main" val="20002"/>
                    </a:ext>
                  </a:extLst>
                </a:gridCol>
                <a:gridCol w="1003702">
                  <a:extLst>
                    <a:ext uri="{9D8B030D-6E8A-4147-A177-3AD203B41FA5}">
                      <a16:colId xmlns:a16="http://schemas.microsoft.com/office/drawing/2014/main" val="20003"/>
                    </a:ext>
                  </a:extLst>
                </a:gridCol>
                <a:gridCol w="1274974">
                  <a:extLst>
                    <a:ext uri="{9D8B030D-6E8A-4147-A177-3AD203B41FA5}">
                      <a16:colId xmlns:a16="http://schemas.microsoft.com/office/drawing/2014/main" val="20004"/>
                    </a:ext>
                  </a:extLst>
                </a:gridCol>
                <a:gridCol w="1535765">
                  <a:extLst>
                    <a:ext uri="{9D8B030D-6E8A-4147-A177-3AD203B41FA5}">
                      <a16:colId xmlns:a16="http://schemas.microsoft.com/office/drawing/2014/main" val="20005"/>
                    </a:ext>
                  </a:extLst>
                </a:gridCol>
                <a:gridCol w="1615857">
                  <a:extLst>
                    <a:ext uri="{9D8B030D-6E8A-4147-A177-3AD203B41FA5}">
                      <a16:colId xmlns:a16="http://schemas.microsoft.com/office/drawing/2014/main" val="20006"/>
                    </a:ext>
                  </a:extLst>
                </a:gridCol>
              </a:tblGrid>
              <a:tr h="516434">
                <a:tc>
                  <a:txBody>
                    <a:bodyPr/>
                    <a:lstStyle/>
                    <a:p>
                      <a:pPr algn="ctr"/>
                      <a:r>
                        <a:rPr lang="id-ID" sz="2000" dirty="0"/>
                        <a:t>Area</a:t>
                      </a:r>
                    </a:p>
                  </a:txBody>
                  <a:tcPr marL="127340" marR="127340" marT="63670" marB="63670">
                    <a:solidFill>
                      <a:srgbClr val="62AA8D"/>
                    </a:solidFill>
                  </a:tcPr>
                </a:tc>
                <a:tc>
                  <a:txBody>
                    <a:bodyPr/>
                    <a:lstStyle/>
                    <a:p>
                      <a:pPr algn="ctr"/>
                      <a:r>
                        <a:rPr lang="id-ID" sz="2000" dirty="0"/>
                        <a:t>Provider</a:t>
                      </a:r>
                    </a:p>
                  </a:txBody>
                  <a:tcPr marL="127340" marR="127340" marT="63670" marB="63670">
                    <a:solidFill>
                      <a:srgbClr val="62AA8D"/>
                    </a:solidFill>
                  </a:tcPr>
                </a:tc>
                <a:tc>
                  <a:txBody>
                    <a:bodyPr/>
                    <a:lstStyle/>
                    <a:p>
                      <a:pPr algn="ctr"/>
                      <a:r>
                        <a:rPr lang="id-ID" sz="2000" dirty="0"/>
                        <a:t>RSRP</a:t>
                      </a:r>
                    </a:p>
                  </a:txBody>
                  <a:tcPr marL="127340" marR="127340" marT="63670" marB="63670">
                    <a:solidFill>
                      <a:srgbClr val="62AA8D"/>
                    </a:solidFill>
                  </a:tcPr>
                </a:tc>
                <a:tc>
                  <a:txBody>
                    <a:bodyPr/>
                    <a:lstStyle/>
                    <a:p>
                      <a:pPr algn="ctr"/>
                      <a:r>
                        <a:rPr lang="id-ID" sz="2000" dirty="0"/>
                        <a:t>RSRQ</a:t>
                      </a:r>
                    </a:p>
                  </a:txBody>
                  <a:tcPr marL="127340" marR="127340" marT="63670" marB="63670">
                    <a:solidFill>
                      <a:srgbClr val="62AA8D"/>
                    </a:solidFill>
                  </a:tcPr>
                </a:tc>
                <a:tc>
                  <a:txBody>
                    <a:bodyPr/>
                    <a:lstStyle/>
                    <a:p>
                      <a:pPr algn="ctr"/>
                      <a:r>
                        <a:rPr lang="id-ID" sz="2000" dirty="0"/>
                        <a:t>RSSNR</a:t>
                      </a:r>
                    </a:p>
                  </a:txBody>
                  <a:tcPr marL="127340" marR="127340" marT="63670" marB="63670">
                    <a:solidFill>
                      <a:srgbClr val="62AA8D"/>
                    </a:solidFill>
                  </a:tcPr>
                </a:tc>
                <a:tc>
                  <a:txBody>
                    <a:bodyPr/>
                    <a:lstStyle/>
                    <a:p>
                      <a:pPr algn="ctr"/>
                      <a:r>
                        <a:rPr lang="id-ID" sz="2000" dirty="0"/>
                        <a:t>Download</a:t>
                      </a:r>
                    </a:p>
                  </a:txBody>
                  <a:tcPr marL="127340" marR="127340" marT="63670" marB="63670">
                    <a:solidFill>
                      <a:srgbClr val="62AA8D"/>
                    </a:solidFill>
                  </a:tcPr>
                </a:tc>
                <a:tc>
                  <a:txBody>
                    <a:bodyPr/>
                    <a:lstStyle/>
                    <a:p>
                      <a:pPr algn="ctr"/>
                      <a:r>
                        <a:rPr lang="id-ID" sz="2000" dirty="0"/>
                        <a:t>Upload</a:t>
                      </a:r>
                    </a:p>
                  </a:txBody>
                  <a:tcPr marL="127340" marR="127340" marT="63670" marB="63670">
                    <a:solidFill>
                      <a:srgbClr val="62AA8D"/>
                    </a:solidFill>
                  </a:tcPr>
                </a:tc>
                <a:extLst>
                  <a:ext uri="{0D108BD9-81ED-4DB2-BD59-A6C34878D82A}">
                    <a16:rowId xmlns:a16="http://schemas.microsoft.com/office/drawing/2014/main" val="10000"/>
                  </a:ext>
                </a:extLst>
              </a:tr>
              <a:tr h="516434">
                <a:tc>
                  <a:txBody>
                    <a:bodyPr/>
                    <a:lstStyle/>
                    <a:p>
                      <a:pPr algn="ctr"/>
                      <a:r>
                        <a:rPr lang="id-ID" sz="2000" dirty="0">
                          <a:solidFill>
                            <a:schemeClr val="tx1"/>
                          </a:solidFill>
                          <a:latin typeface="+mn-lt"/>
                          <a:hlinkClick r:id="rId2" action="ppaction://hlinksldjump"/>
                        </a:rPr>
                        <a:t>Talang Kerangga</a:t>
                      </a:r>
                      <a:endParaRPr lang="id-ID" sz="2000" dirty="0">
                        <a:solidFill>
                          <a:schemeClr val="tx1"/>
                        </a:solidFill>
                        <a:latin typeface="+mn-lt"/>
                      </a:endParaRPr>
                    </a:p>
                  </a:txBody>
                  <a:tcPr marL="127340" marR="127340" marT="63670" marB="63670"/>
                </a:tc>
                <a:tc>
                  <a:txBody>
                    <a:bodyPr/>
                    <a:lstStyle/>
                    <a:p>
                      <a:pPr algn="ctr"/>
                      <a:r>
                        <a:rPr lang="id-ID" sz="2000" dirty="0"/>
                        <a:t>Telkomsel</a:t>
                      </a:r>
                    </a:p>
                  </a:txBody>
                  <a:tcPr marL="127340" marR="127340" marT="63670" marB="63670"/>
                </a:tc>
                <a:tc>
                  <a:txBody>
                    <a:bodyPr/>
                    <a:lstStyle/>
                    <a:p>
                      <a:pPr algn="ctr"/>
                      <a:r>
                        <a:rPr lang="id-ID" sz="2000" dirty="0"/>
                        <a:t>-75dbm</a:t>
                      </a:r>
                    </a:p>
                  </a:txBody>
                  <a:tcPr marL="127340" marR="127340" marT="63670" marB="63670"/>
                </a:tc>
                <a:tc>
                  <a:txBody>
                    <a:bodyPr/>
                    <a:lstStyle/>
                    <a:p>
                      <a:pPr algn="ctr"/>
                      <a:r>
                        <a:rPr lang="id-ID" sz="2000" dirty="0"/>
                        <a:t>-14db</a:t>
                      </a:r>
                    </a:p>
                  </a:txBody>
                  <a:tcPr marL="127340" marR="127340" marT="63670" marB="63670"/>
                </a:tc>
                <a:tc>
                  <a:txBody>
                    <a:bodyPr/>
                    <a:lstStyle/>
                    <a:p>
                      <a:pPr algn="ctr"/>
                      <a:r>
                        <a:rPr lang="id-ID" sz="2000" dirty="0"/>
                        <a:t>-20db</a:t>
                      </a:r>
                    </a:p>
                  </a:txBody>
                  <a:tcPr marL="127340" marR="127340" marT="63670" marB="63670"/>
                </a:tc>
                <a:tc>
                  <a:txBody>
                    <a:bodyPr/>
                    <a:lstStyle/>
                    <a:p>
                      <a:pPr algn="ctr"/>
                      <a:r>
                        <a:rPr lang="id-ID" sz="2000" dirty="0"/>
                        <a:t>40,7 Mbps</a:t>
                      </a:r>
                    </a:p>
                  </a:txBody>
                  <a:tcPr marL="127340" marR="127340" marT="63670" marB="63670"/>
                </a:tc>
                <a:tc>
                  <a:txBody>
                    <a:bodyPr/>
                    <a:lstStyle/>
                    <a:p>
                      <a:pPr algn="ctr"/>
                      <a:r>
                        <a:rPr lang="id-ID" sz="2000" dirty="0"/>
                        <a:t>24,6 Mbps</a:t>
                      </a:r>
                    </a:p>
                  </a:txBody>
                  <a:tcPr marL="127340" marR="127340" marT="63670" marB="63670"/>
                </a:tc>
                <a:extLst>
                  <a:ext uri="{0D108BD9-81ED-4DB2-BD59-A6C34878D82A}">
                    <a16:rowId xmlns:a16="http://schemas.microsoft.com/office/drawing/2014/main" val="10001"/>
                  </a:ext>
                </a:extLst>
              </a:tr>
              <a:tr h="516434">
                <a:tc>
                  <a:txBody>
                    <a:bodyPr/>
                    <a:lstStyle/>
                    <a:p>
                      <a:pPr algn="ctr"/>
                      <a:r>
                        <a:rPr lang="id-ID" sz="2000" dirty="0">
                          <a:hlinkClick r:id="rId3" action="ppaction://hlinksldjump"/>
                        </a:rPr>
                        <a:t>Perumnas</a:t>
                      </a:r>
                      <a:endParaRPr lang="id-ID" sz="2000" dirty="0"/>
                    </a:p>
                  </a:txBody>
                  <a:tcPr marL="127340" marR="127340" marT="63670" marB="63670"/>
                </a:tc>
                <a:tc>
                  <a:txBody>
                    <a:bodyPr/>
                    <a:lstStyle/>
                    <a:p>
                      <a:pPr algn="ctr"/>
                      <a:r>
                        <a:rPr lang="id-ID" sz="2000" dirty="0"/>
                        <a:t>Telkomsel</a:t>
                      </a:r>
                    </a:p>
                  </a:txBody>
                  <a:tcPr marL="127340" marR="127340" marT="63670" marB="63670"/>
                </a:tc>
                <a:tc>
                  <a:txBody>
                    <a:bodyPr/>
                    <a:lstStyle/>
                    <a:p>
                      <a:pPr algn="ctr"/>
                      <a:r>
                        <a:rPr lang="id-ID" sz="2000" dirty="0"/>
                        <a:t>-65dbm</a:t>
                      </a:r>
                    </a:p>
                  </a:txBody>
                  <a:tcPr marL="127340" marR="127340" marT="63670" marB="63670"/>
                </a:tc>
                <a:tc>
                  <a:txBody>
                    <a:bodyPr/>
                    <a:lstStyle/>
                    <a:p>
                      <a:pPr algn="ctr"/>
                      <a:r>
                        <a:rPr lang="id-ID" sz="2000" dirty="0"/>
                        <a:t>-13db</a:t>
                      </a:r>
                    </a:p>
                  </a:txBody>
                  <a:tcPr marL="127340" marR="127340" marT="63670" marB="63670"/>
                </a:tc>
                <a:tc>
                  <a:txBody>
                    <a:bodyPr/>
                    <a:lstStyle/>
                    <a:p>
                      <a:pPr algn="ctr"/>
                      <a:r>
                        <a:rPr lang="id-ID" sz="2000" dirty="0"/>
                        <a:t>-5.4db</a:t>
                      </a:r>
                    </a:p>
                  </a:txBody>
                  <a:tcPr marL="127340" marR="127340" marT="63670" marB="63670"/>
                </a:tc>
                <a:tc>
                  <a:txBody>
                    <a:bodyPr/>
                    <a:lstStyle/>
                    <a:p>
                      <a:pPr algn="ctr"/>
                      <a:r>
                        <a:rPr lang="id-ID" sz="2000" dirty="0"/>
                        <a:t>39,3 Mbps</a:t>
                      </a:r>
                    </a:p>
                  </a:txBody>
                  <a:tcPr marL="127340" marR="127340" marT="63670" marB="63670"/>
                </a:tc>
                <a:tc>
                  <a:txBody>
                    <a:bodyPr/>
                    <a:lstStyle/>
                    <a:p>
                      <a:pPr algn="ctr"/>
                      <a:r>
                        <a:rPr lang="id-ID" sz="2000" dirty="0"/>
                        <a:t>37,2 Mbps</a:t>
                      </a:r>
                    </a:p>
                  </a:txBody>
                  <a:tcPr marL="127340" marR="127340" marT="63670" marB="63670"/>
                </a:tc>
                <a:extLst>
                  <a:ext uri="{0D108BD9-81ED-4DB2-BD59-A6C34878D82A}">
                    <a16:rowId xmlns:a16="http://schemas.microsoft.com/office/drawing/2014/main" val="1168260830"/>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1412601951"/>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625124750"/>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860149291"/>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3708851289"/>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946248946"/>
                  </a:ext>
                </a:extLst>
              </a:tr>
            </a:tbl>
          </a:graphicData>
        </a:graphic>
      </p:graphicFrame>
    </p:spTree>
    <p:extLst>
      <p:ext uri="{BB962C8B-B14F-4D97-AF65-F5344CB8AC3E}">
        <p14:creationId xmlns:p14="http://schemas.microsoft.com/office/powerpoint/2010/main" val="5840630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D4908F-6612-4734-AB33-5B76B15F1E32}"/>
              </a:ext>
            </a:extLst>
          </p:cNvPr>
          <p:cNvSpPr txBox="1"/>
          <p:nvPr/>
        </p:nvSpPr>
        <p:spPr>
          <a:xfrm>
            <a:off x="11519123" y="890871"/>
            <a:ext cx="672877" cy="5644399"/>
          </a:xfrm>
          <a:prstGeom prst="rect">
            <a:avLst/>
          </a:prstGeom>
          <a:noFill/>
        </p:spPr>
        <p:txBody>
          <a:bodyPr vert="wordArtVert" wrap="square" rtlCol="0">
            <a:spAutoFit/>
          </a:bodyPr>
          <a:lstStyle/>
          <a:p>
            <a:r>
              <a:rPr lang="id-ID" sz="2800" b="1" dirty="0">
                <a:solidFill>
                  <a:schemeClr val="tx1">
                    <a:lumMod val="65000"/>
                    <a:lumOff val="35000"/>
                  </a:schemeClr>
                </a:solidFill>
                <a:latin typeface="Agency FB" panose="020B0503020202020204" pitchFamily="34" charset="0"/>
              </a:rPr>
              <a:t>Jarak Dekat</a:t>
            </a:r>
            <a:endParaRPr lang="en-ID" sz="2800" b="1" dirty="0">
              <a:solidFill>
                <a:schemeClr val="tx1">
                  <a:lumMod val="65000"/>
                  <a:lumOff val="35000"/>
                </a:schemeClr>
              </a:solidFill>
              <a:latin typeface="Agency FB" panose="020B0503020202020204" pitchFamily="34" charset="0"/>
            </a:endParaRPr>
          </a:p>
        </p:txBody>
      </p:sp>
      <p:pic>
        <p:nvPicPr>
          <p:cNvPr id="9" name="Picture 8">
            <a:hlinkClick r:id="rId2" action="ppaction://hlinksldjump"/>
            <a:extLst>
              <a:ext uri="{FF2B5EF4-FFF2-40B4-BE49-F238E27FC236}">
                <a16:creationId xmlns:a16="http://schemas.microsoft.com/office/drawing/2014/main" id="{26877DE7-81C1-48C0-9FB7-66C052854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798" y="515763"/>
            <a:ext cx="3226558" cy="5736103"/>
          </a:xfrm>
          <a:prstGeom prst="rect">
            <a:avLst/>
          </a:prstGeom>
        </p:spPr>
      </p:pic>
      <p:pic>
        <p:nvPicPr>
          <p:cNvPr id="17" name="Picture 16">
            <a:hlinkClick r:id="rId4" action="ppaction://hlinksldjump"/>
            <a:extLst>
              <a:ext uri="{FF2B5EF4-FFF2-40B4-BE49-F238E27FC236}">
                <a16:creationId xmlns:a16="http://schemas.microsoft.com/office/drawing/2014/main" id="{22C5363C-77FC-497B-A1EB-B88C3881696B}"/>
              </a:ext>
            </a:extLst>
          </p:cNvPr>
          <p:cNvPicPr>
            <a:picLocks noChangeAspect="1"/>
          </p:cNvPicPr>
          <p:nvPr/>
        </p:nvPicPr>
        <p:blipFill rotWithShape="1">
          <a:blip r:embed="rId5">
            <a:extLst>
              <a:ext uri="{28A0092B-C50C-407E-A947-70E740481C1C}">
                <a14:useLocalDpi xmlns:a14="http://schemas.microsoft.com/office/drawing/2010/main" val="0"/>
              </a:ext>
            </a:extLst>
          </a:blip>
          <a:srcRect t="2156"/>
          <a:stretch/>
        </p:blipFill>
        <p:spPr>
          <a:xfrm>
            <a:off x="7919197" y="536866"/>
            <a:ext cx="3650614" cy="5715000"/>
          </a:xfrm>
          <a:prstGeom prst="rect">
            <a:avLst/>
          </a:prstGeom>
        </p:spPr>
      </p:pic>
      <p:pic>
        <p:nvPicPr>
          <p:cNvPr id="21" name="Picture 20">
            <a:hlinkClick r:id="rId6" action="ppaction://hlinksldjump"/>
            <a:extLst>
              <a:ext uri="{FF2B5EF4-FFF2-40B4-BE49-F238E27FC236}">
                <a16:creationId xmlns:a16="http://schemas.microsoft.com/office/drawing/2014/main" id="{B6FE2EC8-14F5-476F-87DF-5EBD9B8BECD6}"/>
              </a:ext>
            </a:extLst>
          </p:cNvPr>
          <p:cNvPicPr>
            <a:picLocks noChangeAspect="1"/>
          </p:cNvPicPr>
          <p:nvPr/>
        </p:nvPicPr>
        <p:blipFill rotWithShape="1">
          <a:blip r:embed="rId7">
            <a:extLst>
              <a:ext uri="{28A0092B-C50C-407E-A947-70E740481C1C}">
                <a14:useLocalDpi xmlns:a14="http://schemas.microsoft.com/office/drawing/2010/main" val="0"/>
              </a:ext>
            </a:extLst>
          </a:blip>
          <a:srcRect t="2941" b="6078"/>
          <a:stretch/>
        </p:blipFill>
        <p:spPr>
          <a:xfrm>
            <a:off x="445022" y="536866"/>
            <a:ext cx="3941935" cy="5738220"/>
          </a:xfrm>
          <a:prstGeom prst="rect">
            <a:avLst/>
          </a:prstGeom>
        </p:spPr>
      </p:pic>
    </p:spTree>
    <p:extLst>
      <p:ext uri="{BB962C8B-B14F-4D97-AF65-F5344CB8AC3E}">
        <p14:creationId xmlns:p14="http://schemas.microsoft.com/office/powerpoint/2010/main" val="1603568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407D3D-C73C-40C5-9DA8-17550D66551E}"/>
              </a:ext>
            </a:extLst>
          </p:cNvPr>
          <p:cNvPicPr>
            <a:picLocks noChangeAspect="1"/>
          </p:cNvPicPr>
          <p:nvPr/>
        </p:nvPicPr>
        <p:blipFill rotWithShape="1">
          <a:blip r:embed="rId2">
            <a:extLst>
              <a:ext uri="{28A0092B-C50C-407E-A947-70E740481C1C}">
                <a14:useLocalDpi xmlns:a14="http://schemas.microsoft.com/office/drawing/2010/main" val="0"/>
              </a:ext>
            </a:extLst>
          </a:blip>
          <a:srcRect t="2941" b="6078"/>
          <a:stretch/>
        </p:blipFill>
        <p:spPr>
          <a:xfrm>
            <a:off x="2354503" y="0"/>
            <a:ext cx="7340825" cy="10685937"/>
          </a:xfrm>
          <a:prstGeom prst="rect">
            <a:avLst/>
          </a:prstGeom>
        </p:spPr>
      </p:pic>
    </p:spTree>
    <p:extLst>
      <p:ext uri="{BB962C8B-B14F-4D97-AF65-F5344CB8AC3E}">
        <p14:creationId xmlns:p14="http://schemas.microsoft.com/office/powerpoint/2010/main" val="2708602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D4908F-6612-4734-AB33-5B76B15F1E32}"/>
              </a:ext>
            </a:extLst>
          </p:cNvPr>
          <p:cNvSpPr txBox="1"/>
          <p:nvPr/>
        </p:nvSpPr>
        <p:spPr>
          <a:xfrm>
            <a:off x="11519123" y="890871"/>
            <a:ext cx="672877" cy="5644399"/>
          </a:xfrm>
          <a:prstGeom prst="rect">
            <a:avLst/>
          </a:prstGeom>
          <a:noFill/>
        </p:spPr>
        <p:txBody>
          <a:bodyPr vert="wordArtVert" wrap="square" rtlCol="0">
            <a:spAutoFit/>
          </a:bodyPr>
          <a:lstStyle/>
          <a:p>
            <a:r>
              <a:rPr lang="id-ID" sz="2800" b="1" dirty="0">
                <a:solidFill>
                  <a:schemeClr val="tx1">
                    <a:lumMod val="65000"/>
                    <a:lumOff val="35000"/>
                  </a:schemeClr>
                </a:solidFill>
                <a:latin typeface="Agency FB" panose="020B0503020202020204" pitchFamily="34" charset="0"/>
              </a:rPr>
              <a:t>Jarak Dekat</a:t>
            </a:r>
            <a:endParaRPr lang="en-ID" sz="2800" b="1" dirty="0">
              <a:solidFill>
                <a:schemeClr val="tx1">
                  <a:lumMod val="65000"/>
                  <a:lumOff val="35000"/>
                </a:schemeClr>
              </a:solidFill>
              <a:latin typeface="Agency FB" panose="020B0503020202020204" pitchFamily="34" charset="0"/>
            </a:endParaRPr>
          </a:p>
        </p:txBody>
      </p:sp>
      <p:pic>
        <p:nvPicPr>
          <p:cNvPr id="9" name="Picture 8">
            <a:hlinkClick r:id="rId2" action="ppaction://hlinksldjump"/>
            <a:extLst>
              <a:ext uri="{FF2B5EF4-FFF2-40B4-BE49-F238E27FC236}">
                <a16:creationId xmlns:a16="http://schemas.microsoft.com/office/drawing/2014/main" id="{26877DE7-81C1-48C0-9FB7-66C052854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798" y="515763"/>
            <a:ext cx="3226558" cy="5736103"/>
          </a:xfrm>
          <a:prstGeom prst="rect">
            <a:avLst/>
          </a:prstGeom>
        </p:spPr>
      </p:pic>
      <p:pic>
        <p:nvPicPr>
          <p:cNvPr id="17" name="Picture 16">
            <a:hlinkClick r:id="rId4" action="ppaction://hlinksldjump"/>
            <a:extLst>
              <a:ext uri="{FF2B5EF4-FFF2-40B4-BE49-F238E27FC236}">
                <a16:creationId xmlns:a16="http://schemas.microsoft.com/office/drawing/2014/main" id="{22C5363C-77FC-497B-A1EB-B88C3881696B}"/>
              </a:ext>
            </a:extLst>
          </p:cNvPr>
          <p:cNvPicPr>
            <a:picLocks noChangeAspect="1"/>
          </p:cNvPicPr>
          <p:nvPr/>
        </p:nvPicPr>
        <p:blipFill rotWithShape="1">
          <a:blip r:embed="rId5">
            <a:extLst>
              <a:ext uri="{28A0092B-C50C-407E-A947-70E740481C1C}">
                <a14:useLocalDpi xmlns:a14="http://schemas.microsoft.com/office/drawing/2010/main" val="0"/>
              </a:ext>
            </a:extLst>
          </a:blip>
          <a:srcRect t="2156"/>
          <a:stretch/>
        </p:blipFill>
        <p:spPr>
          <a:xfrm>
            <a:off x="7919197" y="536866"/>
            <a:ext cx="3650614" cy="5715000"/>
          </a:xfrm>
          <a:prstGeom prst="rect">
            <a:avLst/>
          </a:prstGeom>
        </p:spPr>
      </p:pic>
      <p:pic>
        <p:nvPicPr>
          <p:cNvPr id="21" name="Picture 20">
            <a:hlinkClick r:id="rId6" action="ppaction://hlinksldjump"/>
            <a:extLst>
              <a:ext uri="{FF2B5EF4-FFF2-40B4-BE49-F238E27FC236}">
                <a16:creationId xmlns:a16="http://schemas.microsoft.com/office/drawing/2014/main" id="{B6FE2EC8-14F5-476F-87DF-5EBD9B8BECD6}"/>
              </a:ext>
            </a:extLst>
          </p:cNvPr>
          <p:cNvPicPr>
            <a:picLocks noChangeAspect="1"/>
          </p:cNvPicPr>
          <p:nvPr/>
        </p:nvPicPr>
        <p:blipFill rotWithShape="1">
          <a:blip r:embed="rId7">
            <a:extLst>
              <a:ext uri="{28A0092B-C50C-407E-A947-70E740481C1C}">
                <a14:useLocalDpi xmlns:a14="http://schemas.microsoft.com/office/drawing/2010/main" val="0"/>
              </a:ext>
            </a:extLst>
          </a:blip>
          <a:srcRect t="2941" b="6078"/>
          <a:stretch/>
        </p:blipFill>
        <p:spPr>
          <a:xfrm>
            <a:off x="445022" y="536866"/>
            <a:ext cx="3941935" cy="5738220"/>
          </a:xfrm>
          <a:prstGeom prst="rect">
            <a:avLst/>
          </a:prstGeom>
        </p:spPr>
      </p:pic>
    </p:spTree>
    <p:extLst>
      <p:ext uri="{BB962C8B-B14F-4D97-AF65-F5344CB8AC3E}">
        <p14:creationId xmlns:p14="http://schemas.microsoft.com/office/powerpoint/2010/main" val="1704628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F81591-3FAC-45A1-96B2-C9DC07CD3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3273" y="0"/>
            <a:ext cx="5454209" cy="9696371"/>
          </a:xfrm>
          <a:prstGeom prst="rect">
            <a:avLst/>
          </a:prstGeom>
        </p:spPr>
      </p:pic>
    </p:spTree>
    <p:extLst>
      <p:ext uri="{BB962C8B-B14F-4D97-AF65-F5344CB8AC3E}">
        <p14:creationId xmlns:p14="http://schemas.microsoft.com/office/powerpoint/2010/main" val="37112393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D4908F-6612-4734-AB33-5B76B15F1E32}"/>
              </a:ext>
            </a:extLst>
          </p:cNvPr>
          <p:cNvSpPr txBox="1"/>
          <p:nvPr/>
        </p:nvSpPr>
        <p:spPr>
          <a:xfrm>
            <a:off x="11519123" y="890871"/>
            <a:ext cx="672877" cy="5644399"/>
          </a:xfrm>
          <a:prstGeom prst="rect">
            <a:avLst/>
          </a:prstGeom>
          <a:noFill/>
        </p:spPr>
        <p:txBody>
          <a:bodyPr vert="wordArtVert" wrap="square" rtlCol="0">
            <a:spAutoFit/>
          </a:bodyPr>
          <a:lstStyle/>
          <a:p>
            <a:r>
              <a:rPr lang="id-ID" sz="2800" b="1" dirty="0">
                <a:solidFill>
                  <a:schemeClr val="tx1">
                    <a:lumMod val="65000"/>
                    <a:lumOff val="35000"/>
                  </a:schemeClr>
                </a:solidFill>
                <a:latin typeface="Agency FB" panose="020B0503020202020204" pitchFamily="34" charset="0"/>
              </a:rPr>
              <a:t>Jarak Dekat</a:t>
            </a:r>
            <a:endParaRPr lang="en-ID" sz="2800" b="1" dirty="0">
              <a:solidFill>
                <a:schemeClr val="tx1">
                  <a:lumMod val="65000"/>
                  <a:lumOff val="35000"/>
                </a:schemeClr>
              </a:solidFill>
              <a:latin typeface="Agency FB" panose="020B0503020202020204" pitchFamily="34" charset="0"/>
            </a:endParaRPr>
          </a:p>
        </p:txBody>
      </p:sp>
      <p:pic>
        <p:nvPicPr>
          <p:cNvPr id="9" name="Picture 8">
            <a:hlinkClick r:id="rId2" action="ppaction://hlinksldjump"/>
            <a:extLst>
              <a:ext uri="{FF2B5EF4-FFF2-40B4-BE49-F238E27FC236}">
                <a16:creationId xmlns:a16="http://schemas.microsoft.com/office/drawing/2014/main" id="{26877DE7-81C1-48C0-9FB7-66C052854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798" y="515763"/>
            <a:ext cx="3226558" cy="5736103"/>
          </a:xfrm>
          <a:prstGeom prst="rect">
            <a:avLst/>
          </a:prstGeom>
        </p:spPr>
      </p:pic>
      <p:pic>
        <p:nvPicPr>
          <p:cNvPr id="17" name="Picture 16">
            <a:hlinkClick r:id="rId4" action="ppaction://hlinksldjump"/>
            <a:extLst>
              <a:ext uri="{FF2B5EF4-FFF2-40B4-BE49-F238E27FC236}">
                <a16:creationId xmlns:a16="http://schemas.microsoft.com/office/drawing/2014/main" id="{22C5363C-77FC-497B-A1EB-B88C3881696B}"/>
              </a:ext>
            </a:extLst>
          </p:cNvPr>
          <p:cNvPicPr>
            <a:picLocks noChangeAspect="1"/>
          </p:cNvPicPr>
          <p:nvPr/>
        </p:nvPicPr>
        <p:blipFill rotWithShape="1">
          <a:blip r:embed="rId5">
            <a:extLst>
              <a:ext uri="{28A0092B-C50C-407E-A947-70E740481C1C}">
                <a14:useLocalDpi xmlns:a14="http://schemas.microsoft.com/office/drawing/2010/main" val="0"/>
              </a:ext>
            </a:extLst>
          </a:blip>
          <a:srcRect t="2156"/>
          <a:stretch/>
        </p:blipFill>
        <p:spPr>
          <a:xfrm>
            <a:off x="7919197" y="536866"/>
            <a:ext cx="3650614" cy="5715000"/>
          </a:xfrm>
          <a:prstGeom prst="rect">
            <a:avLst/>
          </a:prstGeom>
        </p:spPr>
      </p:pic>
      <p:pic>
        <p:nvPicPr>
          <p:cNvPr id="21" name="Picture 20">
            <a:hlinkClick r:id="rId6" action="ppaction://hlinksldjump"/>
            <a:extLst>
              <a:ext uri="{FF2B5EF4-FFF2-40B4-BE49-F238E27FC236}">
                <a16:creationId xmlns:a16="http://schemas.microsoft.com/office/drawing/2014/main" id="{B6FE2EC8-14F5-476F-87DF-5EBD9B8BECD6}"/>
              </a:ext>
            </a:extLst>
          </p:cNvPr>
          <p:cNvPicPr>
            <a:picLocks noChangeAspect="1"/>
          </p:cNvPicPr>
          <p:nvPr/>
        </p:nvPicPr>
        <p:blipFill rotWithShape="1">
          <a:blip r:embed="rId7">
            <a:extLst>
              <a:ext uri="{28A0092B-C50C-407E-A947-70E740481C1C}">
                <a14:useLocalDpi xmlns:a14="http://schemas.microsoft.com/office/drawing/2010/main" val="0"/>
              </a:ext>
            </a:extLst>
          </a:blip>
          <a:srcRect t="2941" b="6078"/>
          <a:stretch/>
        </p:blipFill>
        <p:spPr>
          <a:xfrm>
            <a:off x="445022" y="536866"/>
            <a:ext cx="3941935" cy="5738220"/>
          </a:xfrm>
          <a:prstGeom prst="rect">
            <a:avLst/>
          </a:prstGeom>
        </p:spPr>
      </p:pic>
    </p:spTree>
    <p:extLst>
      <p:ext uri="{BB962C8B-B14F-4D97-AF65-F5344CB8AC3E}">
        <p14:creationId xmlns:p14="http://schemas.microsoft.com/office/powerpoint/2010/main" val="2610977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t wearing glasses and looking at the camera&#10;&#10;Description generated with very high confidence">
            <a:extLst>
              <a:ext uri="{FF2B5EF4-FFF2-40B4-BE49-F238E27FC236}">
                <a16:creationId xmlns:a16="http://schemas.microsoft.com/office/drawing/2014/main" id="{A6CE3A28-5530-4B37-9DC2-35170BA6C839}"/>
              </a:ext>
            </a:extLst>
          </p:cNvPr>
          <p:cNvPicPr>
            <a:picLocks noChangeAspect="1"/>
          </p:cNvPicPr>
          <p:nvPr/>
        </p:nvPicPr>
        <p:blipFill rotWithShape="1">
          <a:blip r:embed="rId4">
            <a:extLst>
              <a:ext uri="{28A0092B-C50C-407E-A947-70E740481C1C}">
                <a14:useLocalDpi xmlns:a14="http://schemas.microsoft.com/office/drawing/2010/main" val="0"/>
              </a:ext>
            </a:extLst>
          </a:blip>
          <a:srcRect r="90507"/>
          <a:stretch/>
        </p:blipFill>
        <p:spPr>
          <a:xfrm flipH="1">
            <a:off x="0" y="-190500"/>
            <a:ext cx="4173812" cy="7195142"/>
          </a:xfrm>
          <a:prstGeom prst="rect">
            <a:avLst/>
          </a:prstGeom>
        </p:spPr>
      </p:pic>
      <p:pic>
        <p:nvPicPr>
          <p:cNvPr id="5" name="Picture 4" descr="A cat wearing glasses and looking at the camera&#10;&#10;Description generated with very high confidence">
            <a:extLst>
              <a:ext uri="{FF2B5EF4-FFF2-40B4-BE49-F238E27FC236}">
                <a16:creationId xmlns:a16="http://schemas.microsoft.com/office/drawing/2014/main" id="{3F364EFF-0A58-4D3E-8160-2F36627902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3812" y="0"/>
            <a:ext cx="8189638" cy="7004642"/>
          </a:xfrm>
          <a:prstGeom prst="rect">
            <a:avLst/>
          </a:prstGeom>
        </p:spPr>
      </p:pic>
      <p:sp>
        <p:nvSpPr>
          <p:cNvPr id="6" name="Rectangle 5">
            <a:extLst>
              <a:ext uri="{FF2B5EF4-FFF2-40B4-BE49-F238E27FC236}">
                <a16:creationId xmlns:a16="http://schemas.microsoft.com/office/drawing/2014/main" id="{0D46CBB6-1008-4858-B14F-15E651091D35}"/>
              </a:ext>
            </a:extLst>
          </p:cNvPr>
          <p:cNvSpPr/>
          <p:nvPr/>
        </p:nvSpPr>
        <p:spPr>
          <a:xfrm>
            <a:off x="-1191091" y="-983954"/>
            <a:ext cx="5095409" cy="8286750"/>
          </a:xfrm>
          <a:prstGeom prst="rect">
            <a:avLst/>
          </a:prstGeom>
          <a:solidFill>
            <a:srgbClr val="1B191C"/>
          </a:solidFill>
          <a:ln>
            <a:solidFill>
              <a:srgbClr val="1B191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dirty="0">
              <a:solidFill>
                <a:schemeClr val="bg1"/>
              </a:solidFill>
            </a:endParaRPr>
          </a:p>
        </p:txBody>
      </p:sp>
      <p:sp>
        <p:nvSpPr>
          <p:cNvPr id="7" name="Rectangle 6">
            <a:extLst>
              <a:ext uri="{FF2B5EF4-FFF2-40B4-BE49-F238E27FC236}">
                <a16:creationId xmlns:a16="http://schemas.microsoft.com/office/drawing/2014/main" id="{D7D15CF4-2B43-4C82-AA79-C4C9A63B68D4}"/>
              </a:ext>
            </a:extLst>
          </p:cNvPr>
          <p:cNvSpPr/>
          <p:nvPr/>
        </p:nvSpPr>
        <p:spPr>
          <a:xfrm flipH="1">
            <a:off x="3904318" y="-983954"/>
            <a:ext cx="2934631" cy="8286750"/>
          </a:xfrm>
          <a:prstGeom prst="rect">
            <a:avLst/>
          </a:prstGeom>
          <a:gradFill flip="none" rotWithShape="1">
            <a:gsLst>
              <a:gs pos="0">
                <a:srgbClr val="1B191C">
                  <a:alpha val="0"/>
                </a:srgbClr>
              </a:gs>
              <a:gs pos="100000">
                <a:srgbClr val="1B191C"/>
              </a:gs>
            </a:gsLst>
            <a:lin ang="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p>
        </p:txBody>
      </p:sp>
      <p:sp>
        <p:nvSpPr>
          <p:cNvPr id="8" name="TextBox 7">
            <a:extLst>
              <a:ext uri="{FF2B5EF4-FFF2-40B4-BE49-F238E27FC236}">
                <a16:creationId xmlns:a16="http://schemas.microsoft.com/office/drawing/2014/main" id="{56E6F136-710A-439E-85F0-8DB964131E4A}"/>
              </a:ext>
            </a:extLst>
          </p:cNvPr>
          <p:cNvSpPr txBox="1"/>
          <p:nvPr/>
        </p:nvSpPr>
        <p:spPr>
          <a:xfrm>
            <a:off x="222869" y="1752600"/>
            <a:ext cx="6616080" cy="461665"/>
          </a:xfrm>
          <a:prstGeom prst="rect">
            <a:avLst/>
          </a:prstGeom>
          <a:noFill/>
        </p:spPr>
        <p:txBody>
          <a:bodyPr wrap="square" rtlCol="0">
            <a:spAutoFit/>
          </a:bodyPr>
          <a:lstStyle/>
          <a:p>
            <a:r>
              <a:rPr lang="id-ID" sz="2400" b="1" dirty="0">
                <a:solidFill>
                  <a:schemeClr val="bg1">
                    <a:lumMod val="95000"/>
                  </a:schemeClr>
                </a:solidFill>
                <a:latin typeface="ObelixPro" panose="02000000000000000000" pitchFamily="2" charset="0"/>
                <a:cs typeface="Arial" panose="020B0604020202020204" pitchFamily="34" charset="0"/>
              </a:rPr>
              <a:t>Tak Kenal Maka Ta’aruf.</a:t>
            </a:r>
            <a:endParaRPr lang="en-ID" sz="2400" b="1" dirty="0">
              <a:solidFill>
                <a:schemeClr val="bg1">
                  <a:lumMod val="95000"/>
                </a:schemeClr>
              </a:solidFill>
              <a:latin typeface="ObelixPro" panose="02000000000000000000" pitchFamily="2" charset="0"/>
              <a:cs typeface="Arial" panose="020B0604020202020204" pitchFamily="34" charset="0"/>
            </a:endParaRPr>
          </a:p>
        </p:txBody>
      </p:sp>
      <p:cxnSp>
        <p:nvCxnSpPr>
          <p:cNvPr id="9" name="Straight Connector 8">
            <a:extLst>
              <a:ext uri="{FF2B5EF4-FFF2-40B4-BE49-F238E27FC236}">
                <a16:creationId xmlns:a16="http://schemas.microsoft.com/office/drawing/2014/main" id="{C946C070-DCCB-4E74-BF0B-0F5049034321}"/>
              </a:ext>
            </a:extLst>
          </p:cNvPr>
          <p:cNvCxnSpPr/>
          <p:nvPr/>
        </p:nvCxnSpPr>
        <p:spPr>
          <a:xfrm>
            <a:off x="435016" y="2411068"/>
            <a:ext cx="2247900" cy="0"/>
          </a:xfrm>
          <a:prstGeom prst="line">
            <a:avLst/>
          </a:prstGeom>
          <a:ln w="9525">
            <a:solidFill>
              <a:schemeClr val="bg1">
                <a:lumMod val="85000"/>
              </a:schemeClr>
            </a:solidFill>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419C50D-04E1-4E04-A6DA-E506C697BF18}"/>
              </a:ext>
            </a:extLst>
          </p:cNvPr>
          <p:cNvSpPr txBox="1"/>
          <p:nvPr/>
        </p:nvSpPr>
        <p:spPr>
          <a:xfrm>
            <a:off x="222869" y="5857799"/>
            <a:ext cx="3034287" cy="400110"/>
          </a:xfrm>
          <a:prstGeom prst="rect">
            <a:avLst/>
          </a:prstGeom>
          <a:noFill/>
        </p:spPr>
        <p:txBody>
          <a:bodyPr wrap="square" rtlCol="0">
            <a:spAutoFit/>
          </a:bodyPr>
          <a:lstStyle/>
          <a:p>
            <a:r>
              <a:rPr lang="id-ID" sz="2000" b="1" dirty="0">
                <a:solidFill>
                  <a:schemeClr val="bg1"/>
                </a:solidFill>
                <a:latin typeface="DeVinne Txt BT" panose="02020604070705020303" pitchFamily="18" charset="0"/>
              </a:rPr>
              <a:t>Si Mpushhh…</a:t>
            </a:r>
            <a:endParaRPr lang="en-ID" sz="2000" b="1" dirty="0">
              <a:solidFill>
                <a:schemeClr val="bg1"/>
              </a:solidFill>
              <a:latin typeface="DeVinne Txt BT" panose="02020604070705020303" pitchFamily="18" charset="0"/>
            </a:endParaRPr>
          </a:p>
        </p:txBody>
      </p:sp>
      <p:pic>
        <p:nvPicPr>
          <p:cNvPr id="11" name="y2mate.com - dj_snake_lil_jon_turn_down_for_what_official_video_HMUDVMiITOU">
            <a:hlinkClick r:id="" action="ppaction://media"/>
            <a:extLst>
              <a:ext uri="{FF2B5EF4-FFF2-40B4-BE49-F238E27FC236}">
                <a16:creationId xmlns:a16="http://schemas.microsoft.com/office/drawing/2014/main" id="{A1DB61D0-3329-435E-844C-AF91E9FA96E0}"/>
              </a:ext>
            </a:extLst>
          </p:cNvPr>
          <p:cNvPicPr>
            <a:picLocks noChangeAspect="1"/>
          </p:cNvPicPr>
          <p:nvPr>
            <a:audioFile r:link="rId1"/>
            <p:extLst>
              <p:ext uri="{DAA4B4D4-6D71-4841-9C94-3DE7FCFB9230}">
                <p14:media xmlns:p14="http://schemas.microsoft.com/office/powerpoint/2010/main" r:embed="rId2">
                  <p14:trim st="18048" end="173360.1875"/>
                  <p14:fade in="1000" out="4000"/>
                </p14:media>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46821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75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3B5547-C874-42D1-A63E-2D1ADCCE0503}"/>
              </a:ext>
            </a:extLst>
          </p:cNvPr>
          <p:cNvPicPr>
            <a:picLocks noChangeAspect="1"/>
          </p:cNvPicPr>
          <p:nvPr/>
        </p:nvPicPr>
        <p:blipFill rotWithShape="1">
          <a:blip r:embed="rId2">
            <a:extLst>
              <a:ext uri="{28A0092B-C50C-407E-A947-70E740481C1C}">
                <a14:useLocalDpi xmlns:a14="http://schemas.microsoft.com/office/drawing/2010/main" val="0"/>
              </a:ext>
            </a:extLst>
          </a:blip>
          <a:srcRect t="2156"/>
          <a:stretch/>
        </p:blipFill>
        <p:spPr>
          <a:xfrm>
            <a:off x="2722192" y="0"/>
            <a:ext cx="6623513" cy="10369044"/>
          </a:xfrm>
          <a:prstGeom prst="rect">
            <a:avLst/>
          </a:prstGeom>
        </p:spPr>
      </p:pic>
    </p:spTree>
    <p:extLst>
      <p:ext uri="{BB962C8B-B14F-4D97-AF65-F5344CB8AC3E}">
        <p14:creationId xmlns:p14="http://schemas.microsoft.com/office/powerpoint/2010/main" val="40872335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02C091-12FB-4F1E-B3F7-47C962F6A6BB}"/>
              </a:ext>
            </a:extLst>
          </p:cNvPr>
          <p:cNvSpPr txBox="1"/>
          <p:nvPr/>
        </p:nvSpPr>
        <p:spPr>
          <a:xfrm>
            <a:off x="206062" y="5847409"/>
            <a:ext cx="3902286" cy="707886"/>
          </a:xfrm>
          <a:prstGeom prst="rect">
            <a:avLst/>
          </a:prstGeom>
          <a:noFill/>
        </p:spPr>
        <p:txBody>
          <a:bodyPr wrap="square" rtlCol="0">
            <a:spAutoFit/>
          </a:bodyPr>
          <a:lstStyle/>
          <a:p>
            <a:r>
              <a:rPr lang="id-ID" sz="2000" dirty="0">
                <a:solidFill>
                  <a:schemeClr val="tx1">
                    <a:lumMod val="65000"/>
                    <a:lumOff val="35000"/>
                  </a:schemeClr>
                </a:solidFill>
                <a:latin typeface="Bahnschrift" panose="020B0502040204020203" pitchFamily="34" charset="0"/>
                <a:ea typeface="Adobe Gothic Std B" panose="020B0800000000000000" pitchFamily="34" charset="-128"/>
              </a:rPr>
              <a:t>*jarak dekat </a:t>
            </a:r>
          </a:p>
          <a:p>
            <a:r>
              <a:rPr lang="id-ID" sz="2000" dirty="0">
                <a:solidFill>
                  <a:schemeClr val="tx1">
                    <a:lumMod val="65000"/>
                    <a:lumOff val="35000"/>
                  </a:schemeClr>
                </a:solidFill>
                <a:latin typeface="Bahnschrift" panose="020B0502040204020203" pitchFamily="34" charset="0"/>
                <a:ea typeface="Adobe Gothic Std B" panose="020B0800000000000000" pitchFamily="34" charset="-128"/>
              </a:rPr>
              <a:t>       &lt;200m</a:t>
            </a:r>
            <a:endParaRPr lang="en-US" sz="20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4" name="Rectangle 3">
            <a:extLst>
              <a:ext uri="{FF2B5EF4-FFF2-40B4-BE49-F238E27FC236}">
                <a16:creationId xmlns:a16="http://schemas.microsoft.com/office/drawing/2014/main" id="{BC2307A6-0360-4EE8-B1EB-983866EC4450}"/>
              </a:ext>
            </a:extLst>
          </p:cNvPr>
          <p:cNvSpPr/>
          <p:nvPr/>
        </p:nvSpPr>
        <p:spPr>
          <a:xfrm>
            <a:off x="0" y="-107577"/>
            <a:ext cx="13137776" cy="1155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5" name="Table 4">
            <a:extLst>
              <a:ext uri="{FF2B5EF4-FFF2-40B4-BE49-F238E27FC236}">
                <a16:creationId xmlns:a16="http://schemas.microsoft.com/office/drawing/2014/main" id="{6CC5569F-022E-4F76-9D4B-08DA76394990}"/>
              </a:ext>
            </a:extLst>
          </p:cNvPr>
          <p:cNvGraphicFramePr>
            <a:graphicFrameLocks noGrp="1"/>
          </p:cNvGraphicFramePr>
          <p:nvPr>
            <p:extLst>
              <p:ext uri="{D42A27DB-BD31-4B8C-83A1-F6EECF244321}">
                <p14:modId xmlns:p14="http://schemas.microsoft.com/office/powerpoint/2010/main" val="3485224472"/>
              </p:ext>
            </p:extLst>
          </p:nvPr>
        </p:nvGraphicFramePr>
        <p:xfrm>
          <a:off x="1605354" y="1246166"/>
          <a:ext cx="9526497" cy="4351978"/>
        </p:xfrm>
        <a:graphic>
          <a:graphicData uri="http://schemas.openxmlformats.org/drawingml/2006/table">
            <a:tbl>
              <a:tblPr firstRow="1" bandRow="1">
                <a:tableStyleId>{5C22544A-7EE6-4342-B048-85BDC9FD1C3A}</a:tableStyleId>
              </a:tblPr>
              <a:tblGrid>
                <a:gridCol w="1382545">
                  <a:extLst>
                    <a:ext uri="{9D8B030D-6E8A-4147-A177-3AD203B41FA5}">
                      <a16:colId xmlns:a16="http://schemas.microsoft.com/office/drawing/2014/main" val="20000"/>
                    </a:ext>
                  </a:extLst>
                </a:gridCol>
                <a:gridCol w="1569301">
                  <a:extLst>
                    <a:ext uri="{9D8B030D-6E8A-4147-A177-3AD203B41FA5}">
                      <a16:colId xmlns:a16="http://schemas.microsoft.com/office/drawing/2014/main" val="20001"/>
                    </a:ext>
                  </a:extLst>
                </a:gridCol>
                <a:gridCol w="1144353">
                  <a:extLst>
                    <a:ext uri="{9D8B030D-6E8A-4147-A177-3AD203B41FA5}">
                      <a16:colId xmlns:a16="http://schemas.microsoft.com/office/drawing/2014/main" val="20002"/>
                    </a:ext>
                  </a:extLst>
                </a:gridCol>
                <a:gridCol w="1003702">
                  <a:extLst>
                    <a:ext uri="{9D8B030D-6E8A-4147-A177-3AD203B41FA5}">
                      <a16:colId xmlns:a16="http://schemas.microsoft.com/office/drawing/2014/main" val="20003"/>
                    </a:ext>
                  </a:extLst>
                </a:gridCol>
                <a:gridCol w="1274974">
                  <a:extLst>
                    <a:ext uri="{9D8B030D-6E8A-4147-A177-3AD203B41FA5}">
                      <a16:colId xmlns:a16="http://schemas.microsoft.com/office/drawing/2014/main" val="20004"/>
                    </a:ext>
                  </a:extLst>
                </a:gridCol>
                <a:gridCol w="1535765">
                  <a:extLst>
                    <a:ext uri="{9D8B030D-6E8A-4147-A177-3AD203B41FA5}">
                      <a16:colId xmlns:a16="http://schemas.microsoft.com/office/drawing/2014/main" val="20005"/>
                    </a:ext>
                  </a:extLst>
                </a:gridCol>
                <a:gridCol w="1615857">
                  <a:extLst>
                    <a:ext uri="{9D8B030D-6E8A-4147-A177-3AD203B41FA5}">
                      <a16:colId xmlns:a16="http://schemas.microsoft.com/office/drawing/2014/main" val="20006"/>
                    </a:ext>
                  </a:extLst>
                </a:gridCol>
              </a:tblGrid>
              <a:tr h="516434">
                <a:tc>
                  <a:txBody>
                    <a:bodyPr/>
                    <a:lstStyle/>
                    <a:p>
                      <a:pPr algn="ctr"/>
                      <a:r>
                        <a:rPr lang="id-ID" sz="2000" dirty="0"/>
                        <a:t>Area</a:t>
                      </a:r>
                    </a:p>
                  </a:txBody>
                  <a:tcPr marL="127340" marR="127340" marT="63670" marB="63670">
                    <a:solidFill>
                      <a:srgbClr val="62AA8D"/>
                    </a:solidFill>
                  </a:tcPr>
                </a:tc>
                <a:tc>
                  <a:txBody>
                    <a:bodyPr/>
                    <a:lstStyle/>
                    <a:p>
                      <a:pPr algn="ctr"/>
                      <a:r>
                        <a:rPr lang="id-ID" sz="2000" dirty="0"/>
                        <a:t>Provider</a:t>
                      </a:r>
                    </a:p>
                  </a:txBody>
                  <a:tcPr marL="127340" marR="127340" marT="63670" marB="63670">
                    <a:solidFill>
                      <a:srgbClr val="62AA8D"/>
                    </a:solidFill>
                  </a:tcPr>
                </a:tc>
                <a:tc>
                  <a:txBody>
                    <a:bodyPr/>
                    <a:lstStyle/>
                    <a:p>
                      <a:pPr algn="ctr"/>
                      <a:r>
                        <a:rPr lang="id-ID" sz="2000" dirty="0"/>
                        <a:t>RSRP</a:t>
                      </a:r>
                    </a:p>
                  </a:txBody>
                  <a:tcPr marL="127340" marR="127340" marT="63670" marB="63670">
                    <a:solidFill>
                      <a:srgbClr val="62AA8D"/>
                    </a:solidFill>
                  </a:tcPr>
                </a:tc>
                <a:tc>
                  <a:txBody>
                    <a:bodyPr/>
                    <a:lstStyle/>
                    <a:p>
                      <a:pPr algn="ctr"/>
                      <a:r>
                        <a:rPr lang="id-ID" sz="2000" dirty="0"/>
                        <a:t>RSRQ</a:t>
                      </a:r>
                    </a:p>
                  </a:txBody>
                  <a:tcPr marL="127340" marR="127340" marT="63670" marB="63670">
                    <a:solidFill>
                      <a:srgbClr val="62AA8D"/>
                    </a:solidFill>
                  </a:tcPr>
                </a:tc>
                <a:tc>
                  <a:txBody>
                    <a:bodyPr/>
                    <a:lstStyle/>
                    <a:p>
                      <a:pPr algn="ctr"/>
                      <a:r>
                        <a:rPr lang="id-ID" sz="2000" dirty="0"/>
                        <a:t>RSSNR</a:t>
                      </a:r>
                    </a:p>
                  </a:txBody>
                  <a:tcPr marL="127340" marR="127340" marT="63670" marB="63670">
                    <a:solidFill>
                      <a:srgbClr val="62AA8D"/>
                    </a:solidFill>
                  </a:tcPr>
                </a:tc>
                <a:tc>
                  <a:txBody>
                    <a:bodyPr/>
                    <a:lstStyle/>
                    <a:p>
                      <a:pPr algn="ctr"/>
                      <a:r>
                        <a:rPr lang="id-ID" sz="2000" dirty="0"/>
                        <a:t>Download</a:t>
                      </a:r>
                    </a:p>
                  </a:txBody>
                  <a:tcPr marL="127340" marR="127340" marT="63670" marB="63670">
                    <a:solidFill>
                      <a:srgbClr val="62AA8D"/>
                    </a:solidFill>
                  </a:tcPr>
                </a:tc>
                <a:tc>
                  <a:txBody>
                    <a:bodyPr/>
                    <a:lstStyle/>
                    <a:p>
                      <a:pPr algn="ctr"/>
                      <a:r>
                        <a:rPr lang="id-ID" sz="2000" dirty="0"/>
                        <a:t>Upload</a:t>
                      </a:r>
                    </a:p>
                  </a:txBody>
                  <a:tcPr marL="127340" marR="127340" marT="63670" marB="63670">
                    <a:solidFill>
                      <a:srgbClr val="62AA8D"/>
                    </a:solidFill>
                  </a:tcPr>
                </a:tc>
                <a:extLst>
                  <a:ext uri="{0D108BD9-81ED-4DB2-BD59-A6C34878D82A}">
                    <a16:rowId xmlns:a16="http://schemas.microsoft.com/office/drawing/2014/main" val="10000"/>
                  </a:ext>
                </a:extLst>
              </a:tr>
              <a:tr h="516434">
                <a:tc>
                  <a:txBody>
                    <a:bodyPr/>
                    <a:lstStyle/>
                    <a:p>
                      <a:pPr algn="ctr"/>
                      <a:r>
                        <a:rPr lang="id-ID" sz="2000" dirty="0">
                          <a:solidFill>
                            <a:schemeClr val="tx1"/>
                          </a:solidFill>
                          <a:latin typeface="+mn-lt"/>
                          <a:hlinkClick r:id="rId2" action="ppaction://hlinksldjump"/>
                        </a:rPr>
                        <a:t>Talang Kerangga</a:t>
                      </a:r>
                      <a:endParaRPr lang="id-ID" sz="2000" dirty="0">
                        <a:solidFill>
                          <a:schemeClr val="tx1"/>
                        </a:solidFill>
                        <a:latin typeface="+mn-lt"/>
                      </a:endParaRPr>
                    </a:p>
                  </a:txBody>
                  <a:tcPr marL="127340" marR="127340" marT="63670" marB="63670"/>
                </a:tc>
                <a:tc>
                  <a:txBody>
                    <a:bodyPr/>
                    <a:lstStyle/>
                    <a:p>
                      <a:pPr algn="ctr"/>
                      <a:r>
                        <a:rPr lang="id-ID" sz="2000" dirty="0"/>
                        <a:t>Telkomsel</a:t>
                      </a:r>
                    </a:p>
                  </a:txBody>
                  <a:tcPr marL="127340" marR="127340" marT="63670" marB="63670"/>
                </a:tc>
                <a:tc>
                  <a:txBody>
                    <a:bodyPr/>
                    <a:lstStyle/>
                    <a:p>
                      <a:pPr algn="ctr"/>
                      <a:r>
                        <a:rPr lang="id-ID" sz="2000" dirty="0"/>
                        <a:t>-75dbm</a:t>
                      </a:r>
                    </a:p>
                  </a:txBody>
                  <a:tcPr marL="127340" marR="127340" marT="63670" marB="63670"/>
                </a:tc>
                <a:tc>
                  <a:txBody>
                    <a:bodyPr/>
                    <a:lstStyle/>
                    <a:p>
                      <a:pPr algn="ctr"/>
                      <a:r>
                        <a:rPr lang="id-ID" sz="2000" dirty="0"/>
                        <a:t>-14db</a:t>
                      </a:r>
                    </a:p>
                  </a:txBody>
                  <a:tcPr marL="127340" marR="127340" marT="63670" marB="63670"/>
                </a:tc>
                <a:tc>
                  <a:txBody>
                    <a:bodyPr/>
                    <a:lstStyle/>
                    <a:p>
                      <a:pPr algn="ctr"/>
                      <a:r>
                        <a:rPr lang="id-ID" sz="2000" dirty="0"/>
                        <a:t>-20db</a:t>
                      </a:r>
                    </a:p>
                  </a:txBody>
                  <a:tcPr marL="127340" marR="127340" marT="63670" marB="63670"/>
                </a:tc>
                <a:tc>
                  <a:txBody>
                    <a:bodyPr/>
                    <a:lstStyle/>
                    <a:p>
                      <a:pPr algn="ctr"/>
                      <a:r>
                        <a:rPr lang="id-ID" sz="2000" dirty="0"/>
                        <a:t>40,7 Mbps</a:t>
                      </a:r>
                    </a:p>
                  </a:txBody>
                  <a:tcPr marL="127340" marR="127340" marT="63670" marB="63670"/>
                </a:tc>
                <a:tc>
                  <a:txBody>
                    <a:bodyPr/>
                    <a:lstStyle/>
                    <a:p>
                      <a:pPr algn="ctr"/>
                      <a:r>
                        <a:rPr lang="id-ID" sz="2000" dirty="0"/>
                        <a:t>24,6 Mbps</a:t>
                      </a:r>
                    </a:p>
                  </a:txBody>
                  <a:tcPr marL="127340" marR="127340" marT="63670" marB="63670"/>
                </a:tc>
                <a:extLst>
                  <a:ext uri="{0D108BD9-81ED-4DB2-BD59-A6C34878D82A}">
                    <a16:rowId xmlns:a16="http://schemas.microsoft.com/office/drawing/2014/main" val="10001"/>
                  </a:ext>
                </a:extLst>
              </a:tr>
              <a:tr h="516434">
                <a:tc>
                  <a:txBody>
                    <a:bodyPr/>
                    <a:lstStyle/>
                    <a:p>
                      <a:pPr algn="ctr"/>
                      <a:r>
                        <a:rPr lang="id-ID" sz="2000" dirty="0">
                          <a:hlinkClick r:id="rId3" action="ppaction://hlinksldjump"/>
                        </a:rPr>
                        <a:t>Perumnas</a:t>
                      </a:r>
                      <a:endParaRPr lang="id-ID" sz="2000" dirty="0"/>
                    </a:p>
                  </a:txBody>
                  <a:tcPr marL="127340" marR="127340" marT="63670" marB="63670"/>
                </a:tc>
                <a:tc>
                  <a:txBody>
                    <a:bodyPr/>
                    <a:lstStyle/>
                    <a:p>
                      <a:pPr algn="ctr"/>
                      <a:r>
                        <a:rPr lang="id-ID" sz="2000" dirty="0"/>
                        <a:t>Telkomsel</a:t>
                      </a:r>
                    </a:p>
                  </a:txBody>
                  <a:tcPr marL="127340" marR="127340" marT="63670" marB="63670"/>
                </a:tc>
                <a:tc>
                  <a:txBody>
                    <a:bodyPr/>
                    <a:lstStyle/>
                    <a:p>
                      <a:pPr algn="ctr"/>
                      <a:r>
                        <a:rPr lang="id-ID" sz="2000" dirty="0"/>
                        <a:t>-65dbm</a:t>
                      </a:r>
                    </a:p>
                  </a:txBody>
                  <a:tcPr marL="127340" marR="127340" marT="63670" marB="63670"/>
                </a:tc>
                <a:tc>
                  <a:txBody>
                    <a:bodyPr/>
                    <a:lstStyle/>
                    <a:p>
                      <a:pPr algn="ctr"/>
                      <a:r>
                        <a:rPr lang="id-ID" sz="2000" dirty="0"/>
                        <a:t>-13db</a:t>
                      </a:r>
                    </a:p>
                  </a:txBody>
                  <a:tcPr marL="127340" marR="127340" marT="63670" marB="63670"/>
                </a:tc>
                <a:tc>
                  <a:txBody>
                    <a:bodyPr/>
                    <a:lstStyle/>
                    <a:p>
                      <a:pPr algn="ctr"/>
                      <a:r>
                        <a:rPr lang="id-ID" sz="2000" dirty="0"/>
                        <a:t>-5.4db</a:t>
                      </a:r>
                    </a:p>
                  </a:txBody>
                  <a:tcPr marL="127340" marR="127340" marT="63670" marB="63670"/>
                </a:tc>
                <a:tc>
                  <a:txBody>
                    <a:bodyPr/>
                    <a:lstStyle/>
                    <a:p>
                      <a:pPr algn="ctr"/>
                      <a:r>
                        <a:rPr lang="id-ID" sz="2000" dirty="0"/>
                        <a:t>39,3 Mbps</a:t>
                      </a:r>
                    </a:p>
                  </a:txBody>
                  <a:tcPr marL="127340" marR="127340" marT="63670" marB="63670"/>
                </a:tc>
                <a:tc>
                  <a:txBody>
                    <a:bodyPr/>
                    <a:lstStyle/>
                    <a:p>
                      <a:pPr algn="ctr"/>
                      <a:r>
                        <a:rPr lang="id-ID" sz="2000" dirty="0"/>
                        <a:t>37,2 Mbps</a:t>
                      </a:r>
                    </a:p>
                  </a:txBody>
                  <a:tcPr marL="127340" marR="127340" marT="63670" marB="63670"/>
                </a:tc>
                <a:extLst>
                  <a:ext uri="{0D108BD9-81ED-4DB2-BD59-A6C34878D82A}">
                    <a16:rowId xmlns:a16="http://schemas.microsoft.com/office/drawing/2014/main" val="1168260830"/>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1412601951"/>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625124750"/>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860149291"/>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3708851289"/>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946248946"/>
                  </a:ext>
                </a:extLst>
              </a:tr>
            </a:tbl>
          </a:graphicData>
        </a:graphic>
      </p:graphicFrame>
    </p:spTree>
    <p:extLst>
      <p:ext uri="{BB962C8B-B14F-4D97-AF65-F5344CB8AC3E}">
        <p14:creationId xmlns:p14="http://schemas.microsoft.com/office/powerpoint/2010/main" val="35650000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D4908F-6612-4734-AB33-5B76B15F1E32}"/>
              </a:ext>
            </a:extLst>
          </p:cNvPr>
          <p:cNvSpPr txBox="1"/>
          <p:nvPr/>
        </p:nvSpPr>
        <p:spPr>
          <a:xfrm>
            <a:off x="11519123" y="890871"/>
            <a:ext cx="672877" cy="5644399"/>
          </a:xfrm>
          <a:prstGeom prst="rect">
            <a:avLst/>
          </a:prstGeom>
          <a:noFill/>
        </p:spPr>
        <p:txBody>
          <a:bodyPr vert="wordArtVert" wrap="square" rtlCol="0">
            <a:spAutoFit/>
          </a:bodyPr>
          <a:lstStyle/>
          <a:p>
            <a:r>
              <a:rPr lang="id-ID" sz="2800" b="1" dirty="0">
                <a:solidFill>
                  <a:schemeClr val="tx1">
                    <a:lumMod val="65000"/>
                    <a:lumOff val="35000"/>
                  </a:schemeClr>
                </a:solidFill>
                <a:latin typeface="Agency FB" panose="020B0503020202020204" pitchFamily="34" charset="0"/>
              </a:rPr>
              <a:t>Jarak Dekat</a:t>
            </a:r>
            <a:endParaRPr lang="en-ID" sz="2800" b="1" dirty="0">
              <a:solidFill>
                <a:schemeClr val="tx1">
                  <a:lumMod val="65000"/>
                  <a:lumOff val="35000"/>
                </a:schemeClr>
              </a:solidFill>
              <a:latin typeface="Agency FB" panose="020B0503020202020204" pitchFamily="34" charset="0"/>
            </a:endParaRPr>
          </a:p>
        </p:txBody>
      </p:sp>
      <p:pic>
        <p:nvPicPr>
          <p:cNvPr id="3" name="Picture 2">
            <a:hlinkClick r:id="rId2" action="ppaction://hlinksldjump"/>
            <a:extLst>
              <a:ext uri="{FF2B5EF4-FFF2-40B4-BE49-F238E27FC236}">
                <a16:creationId xmlns:a16="http://schemas.microsoft.com/office/drawing/2014/main" id="{23D9C81C-2E5B-49A3-A91C-EE320337119C}"/>
              </a:ext>
            </a:extLst>
          </p:cNvPr>
          <p:cNvPicPr>
            <a:picLocks noChangeAspect="1"/>
          </p:cNvPicPr>
          <p:nvPr/>
        </p:nvPicPr>
        <p:blipFill rotWithShape="1">
          <a:blip r:embed="rId3">
            <a:extLst>
              <a:ext uri="{28A0092B-C50C-407E-A947-70E740481C1C}">
                <a14:useLocalDpi xmlns:a14="http://schemas.microsoft.com/office/drawing/2010/main" val="0"/>
              </a:ext>
            </a:extLst>
          </a:blip>
          <a:srcRect t="4117" b="11961"/>
          <a:stretch/>
        </p:blipFill>
        <p:spPr>
          <a:xfrm>
            <a:off x="976808" y="536866"/>
            <a:ext cx="3165231" cy="5755341"/>
          </a:xfrm>
          <a:prstGeom prst="rect">
            <a:avLst/>
          </a:prstGeom>
        </p:spPr>
      </p:pic>
      <p:pic>
        <p:nvPicPr>
          <p:cNvPr id="5" name="Picture 4">
            <a:hlinkClick r:id="rId4" action="ppaction://hlinksldjump"/>
            <a:extLst>
              <a:ext uri="{FF2B5EF4-FFF2-40B4-BE49-F238E27FC236}">
                <a16:creationId xmlns:a16="http://schemas.microsoft.com/office/drawing/2014/main" id="{65D494E4-EA3D-40B8-9DFA-DD555477831B}"/>
              </a:ext>
            </a:extLst>
          </p:cNvPr>
          <p:cNvPicPr>
            <a:picLocks noChangeAspect="1"/>
          </p:cNvPicPr>
          <p:nvPr/>
        </p:nvPicPr>
        <p:blipFill rotWithShape="1">
          <a:blip r:embed="rId5">
            <a:extLst>
              <a:ext uri="{28A0092B-C50C-407E-A947-70E740481C1C}">
                <a14:useLocalDpi xmlns:a14="http://schemas.microsoft.com/office/drawing/2010/main" val="0"/>
              </a:ext>
            </a:extLst>
          </a:blip>
          <a:srcRect t="7829"/>
          <a:stretch/>
        </p:blipFill>
        <p:spPr>
          <a:xfrm>
            <a:off x="4765179" y="536866"/>
            <a:ext cx="2868408" cy="5755341"/>
          </a:xfrm>
          <a:prstGeom prst="rect">
            <a:avLst/>
          </a:prstGeom>
        </p:spPr>
      </p:pic>
      <p:pic>
        <p:nvPicPr>
          <p:cNvPr id="8" name="Picture 7">
            <a:hlinkClick r:id="rId6" action="ppaction://hlinksldjump"/>
            <a:extLst>
              <a:ext uri="{FF2B5EF4-FFF2-40B4-BE49-F238E27FC236}">
                <a16:creationId xmlns:a16="http://schemas.microsoft.com/office/drawing/2014/main" id="{D6EC7918-F21A-437C-8886-0382FFD5CF30}"/>
              </a:ext>
            </a:extLst>
          </p:cNvPr>
          <p:cNvPicPr>
            <a:picLocks noChangeAspect="1"/>
          </p:cNvPicPr>
          <p:nvPr/>
        </p:nvPicPr>
        <p:blipFill rotWithShape="1">
          <a:blip r:embed="rId7">
            <a:extLst>
              <a:ext uri="{28A0092B-C50C-407E-A947-70E740481C1C}">
                <a14:useLocalDpi xmlns:a14="http://schemas.microsoft.com/office/drawing/2010/main" val="0"/>
              </a:ext>
            </a:extLst>
          </a:blip>
          <a:srcRect t="3922" b="4706"/>
          <a:stretch/>
        </p:blipFill>
        <p:spPr>
          <a:xfrm>
            <a:off x="8188941" y="536866"/>
            <a:ext cx="2907122" cy="5755341"/>
          </a:xfrm>
          <a:prstGeom prst="rect">
            <a:avLst/>
          </a:prstGeom>
        </p:spPr>
      </p:pic>
    </p:spTree>
    <p:extLst>
      <p:ext uri="{BB962C8B-B14F-4D97-AF65-F5344CB8AC3E}">
        <p14:creationId xmlns:p14="http://schemas.microsoft.com/office/powerpoint/2010/main" val="7263983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39ADCE-C7C5-4ACE-8062-3FB2E9C425C7}"/>
              </a:ext>
            </a:extLst>
          </p:cNvPr>
          <p:cNvPicPr>
            <a:picLocks noChangeAspect="1"/>
          </p:cNvPicPr>
          <p:nvPr/>
        </p:nvPicPr>
        <p:blipFill rotWithShape="1">
          <a:blip r:embed="rId2">
            <a:extLst>
              <a:ext uri="{28A0092B-C50C-407E-A947-70E740481C1C}">
                <a14:useLocalDpi xmlns:a14="http://schemas.microsoft.com/office/drawing/2010/main" val="0"/>
              </a:ext>
            </a:extLst>
          </a:blip>
          <a:srcRect t="4117" b="11961"/>
          <a:stretch/>
        </p:blipFill>
        <p:spPr>
          <a:xfrm>
            <a:off x="3303527" y="0"/>
            <a:ext cx="6046533" cy="10994414"/>
          </a:xfrm>
          <a:prstGeom prst="rect">
            <a:avLst/>
          </a:prstGeom>
        </p:spPr>
      </p:pic>
    </p:spTree>
    <p:extLst>
      <p:ext uri="{BB962C8B-B14F-4D97-AF65-F5344CB8AC3E}">
        <p14:creationId xmlns:p14="http://schemas.microsoft.com/office/powerpoint/2010/main" val="412889776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D4908F-6612-4734-AB33-5B76B15F1E32}"/>
              </a:ext>
            </a:extLst>
          </p:cNvPr>
          <p:cNvSpPr txBox="1"/>
          <p:nvPr/>
        </p:nvSpPr>
        <p:spPr>
          <a:xfrm>
            <a:off x="11519123" y="890871"/>
            <a:ext cx="672877" cy="5644399"/>
          </a:xfrm>
          <a:prstGeom prst="rect">
            <a:avLst/>
          </a:prstGeom>
          <a:noFill/>
        </p:spPr>
        <p:txBody>
          <a:bodyPr vert="wordArtVert" wrap="square" rtlCol="0">
            <a:spAutoFit/>
          </a:bodyPr>
          <a:lstStyle/>
          <a:p>
            <a:r>
              <a:rPr lang="id-ID" sz="2800" b="1" dirty="0">
                <a:solidFill>
                  <a:schemeClr val="tx1">
                    <a:lumMod val="65000"/>
                    <a:lumOff val="35000"/>
                  </a:schemeClr>
                </a:solidFill>
                <a:latin typeface="Agency FB" panose="020B0503020202020204" pitchFamily="34" charset="0"/>
              </a:rPr>
              <a:t>Jarak Dekat</a:t>
            </a:r>
            <a:endParaRPr lang="en-ID" sz="2800" b="1" dirty="0">
              <a:solidFill>
                <a:schemeClr val="tx1">
                  <a:lumMod val="65000"/>
                  <a:lumOff val="35000"/>
                </a:schemeClr>
              </a:solidFill>
              <a:latin typeface="Agency FB" panose="020B0503020202020204" pitchFamily="34" charset="0"/>
            </a:endParaRPr>
          </a:p>
        </p:txBody>
      </p:sp>
      <p:pic>
        <p:nvPicPr>
          <p:cNvPr id="3" name="Picture 2">
            <a:hlinkClick r:id="rId2" action="ppaction://hlinksldjump"/>
            <a:extLst>
              <a:ext uri="{FF2B5EF4-FFF2-40B4-BE49-F238E27FC236}">
                <a16:creationId xmlns:a16="http://schemas.microsoft.com/office/drawing/2014/main" id="{23D9C81C-2E5B-49A3-A91C-EE320337119C}"/>
              </a:ext>
            </a:extLst>
          </p:cNvPr>
          <p:cNvPicPr>
            <a:picLocks noChangeAspect="1"/>
          </p:cNvPicPr>
          <p:nvPr/>
        </p:nvPicPr>
        <p:blipFill rotWithShape="1">
          <a:blip r:embed="rId3">
            <a:extLst>
              <a:ext uri="{28A0092B-C50C-407E-A947-70E740481C1C}">
                <a14:useLocalDpi xmlns:a14="http://schemas.microsoft.com/office/drawing/2010/main" val="0"/>
              </a:ext>
            </a:extLst>
          </a:blip>
          <a:srcRect t="4117" b="11961"/>
          <a:stretch/>
        </p:blipFill>
        <p:spPr>
          <a:xfrm>
            <a:off x="976808" y="536866"/>
            <a:ext cx="3165231" cy="5755341"/>
          </a:xfrm>
          <a:prstGeom prst="rect">
            <a:avLst/>
          </a:prstGeom>
        </p:spPr>
      </p:pic>
      <p:pic>
        <p:nvPicPr>
          <p:cNvPr id="5" name="Picture 4">
            <a:hlinkClick r:id="rId4" action="ppaction://hlinksldjump"/>
            <a:extLst>
              <a:ext uri="{FF2B5EF4-FFF2-40B4-BE49-F238E27FC236}">
                <a16:creationId xmlns:a16="http://schemas.microsoft.com/office/drawing/2014/main" id="{65D494E4-EA3D-40B8-9DFA-DD555477831B}"/>
              </a:ext>
            </a:extLst>
          </p:cNvPr>
          <p:cNvPicPr>
            <a:picLocks noChangeAspect="1"/>
          </p:cNvPicPr>
          <p:nvPr/>
        </p:nvPicPr>
        <p:blipFill rotWithShape="1">
          <a:blip r:embed="rId5">
            <a:extLst>
              <a:ext uri="{28A0092B-C50C-407E-A947-70E740481C1C}">
                <a14:useLocalDpi xmlns:a14="http://schemas.microsoft.com/office/drawing/2010/main" val="0"/>
              </a:ext>
            </a:extLst>
          </a:blip>
          <a:srcRect t="7829"/>
          <a:stretch/>
        </p:blipFill>
        <p:spPr>
          <a:xfrm>
            <a:off x="4765179" y="536866"/>
            <a:ext cx="2868408" cy="5755341"/>
          </a:xfrm>
          <a:prstGeom prst="rect">
            <a:avLst/>
          </a:prstGeom>
        </p:spPr>
      </p:pic>
      <p:pic>
        <p:nvPicPr>
          <p:cNvPr id="8" name="Picture 7">
            <a:hlinkClick r:id="rId6" action="ppaction://hlinksldjump"/>
            <a:extLst>
              <a:ext uri="{FF2B5EF4-FFF2-40B4-BE49-F238E27FC236}">
                <a16:creationId xmlns:a16="http://schemas.microsoft.com/office/drawing/2014/main" id="{D6EC7918-F21A-437C-8886-0382FFD5CF30}"/>
              </a:ext>
            </a:extLst>
          </p:cNvPr>
          <p:cNvPicPr>
            <a:picLocks noChangeAspect="1"/>
          </p:cNvPicPr>
          <p:nvPr/>
        </p:nvPicPr>
        <p:blipFill rotWithShape="1">
          <a:blip r:embed="rId7">
            <a:extLst>
              <a:ext uri="{28A0092B-C50C-407E-A947-70E740481C1C}">
                <a14:useLocalDpi xmlns:a14="http://schemas.microsoft.com/office/drawing/2010/main" val="0"/>
              </a:ext>
            </a:extLst>
          </a:blip>
          <a:srcRect t="3922" b="4706"/>
          <a:stretch/>
        </p:blipFill>
        <p:spPr>
          <a:xfrm>
            <a:off x="8188941" y="536866"/>
            <a:ext cx="2907122" cy="5755341"/>
          </a:xfrm>
          <a:prstGeom prst="rect">
            <a:avLst/>
          </a:prstGeom>
        </p:spPr>
      </p:pic>
    </p:spTree>
    <p:extLst>
      <p:ext uri="{BB962C8B-B14F-4D97-AF65-F5344CB8AC3E}">
        <p14:creationId xmlns:p14="http://schemas.microsoft.com/office/powerpoint/2010/main" val="2756642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3C7A84-98AB-467F-975B-D27DA1C1427C}"/>
              </a:ext>
            </a:extLst>
          </p:cNvPr>
          <p:cNvPicPr>
            <a:picLocks noChangeAspect="1"/>
          </p:cNvPicPr>
          <p:nvPr/>
        </p:nvPicPr>
        <p:blipFill rotWithShape="1">
          <a:blip r:embed="rId2">
            <a:extLst>
              <a:ext uri="{28A0092B-C50C-407E-A947-70E740481C1C}">
                <a14:useLocalDpi xmlns:a14="http://schemas.microsoft.com/office/drawing/2010/main" val="0"/>
              </a:ext>
            </a:extLst>
          </a:blip>
          <a:srcRect t="7829"/>
          <a:stretch/>
        </p:blipFill>
        <p:spPr>
          <a:xfrm>
            <a:off x="2834104" y="-3181010"/>
            <a:ext cx="6490199" cy="13022314"/>
          </a:xfrm>
          <a:prstGeom prst="rect">
            <a:avLst/>
          </a:prstGeom>
        </p:spPr>
      </p:pic>
    </p:spTree>
    <p:extLst>
      <p:ext uri="{BB962C8B-B14F-4D97-AF65-F5344CB8AC3E}">
        <p14:creationId xmlns:p14="http://schemas.microsoft.com/office/powerpoint/2010/main" val="26255267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D4908F-6612-4734-AB33-5B76B15F1E32}"/>
              </a:ext>
            </a:extLst>
          </p:cNvPr>
          <p:cNvSpPr txBox="1"/>
          <p:nvPr/>
        </p:nvSpPr>
        <p:spPr>
          <a:xfrm>
            <a:off x="11519123" y="890871"/>
            <a:ext cx="672877" cy="5644399"/>
          </a:xfrm>
          <a:prstGeom prst="rect">
            <a:avLst/>
          </a:prstGeom>
          <a:noFill/>
        </p:spPr>
        <p:txBody>
          <a:bodyPr vert="wordArtVert" wrap="square" rtlCol="0">
            <a:spAutoFit/>
          </a:bodyPr>
          <a:lstStyle/>
          <a:p>
            <a:r>
              <a:rPr lang="id-ID" sz="2800" b="1" dirty="0">
                <a:solidFill>
                  <a:schemeClr val="tx1">
                    <a:lumMod val="65000"/>
                    <a:lumOff val="35000"/>
                  </a:schemeClr>
                </a:solidFill>
                <a:latin typeface="Agency FB" panose="020B0503020202020204" pitchFamily="34" charset="0"/>
              </a:rPr>
              <a:t>Jarak Dekat</a:t>
            </a:r>
            <a:endParaRPr lang="en-ID" sz="2800" b="1" dirty="0">
              <a:solidFill>
                <a:schemeClr val="tx1">
                  <a:lumMod val="65000"/>
                  <a:lumOff val="35000"/>
                </a:schemeClr>
              </a:solidFill>
              <a:latin typeface="Agency FB" panose="020B0503020202020204" pitchFamily="34" charset="0"/>
            </a:endParaRPr>
          </a:p>
        </p:txBody>
      </p:sp>
      <p:pic>
        <p:nvPicPr>
          <p:cNvPr id="3" name="Picture 2">
            <a:hlinkClick r:id="rId2" action="ppaction://hlinksldjump"/>
            <a:extLst>
              <a:ext uri="{FF2B5EF4-FFF2-40B4-BE49-F238E27FC236}">
                <a16:creationId xmlns:a16="http://schemas.microsoft.com/office/drawing/2014/main" id="{23D9C81C-2E5B-49A3-A91C-EE320337119C}"/>
              </a:ext>
            </a:extLst>
          </p:cNvPr>
          <p:cNvPicPr>
            <a:picLocks noChangeAspect="1"/>
          </p:cNvPicPr>
          <p:nvPr/>
        </p:nvPicPr>
        <p:blipFill rotWithShape="1">
          <a:blip r:embed="rId3">
            <a:extLst>
              <a:ext uri="{28A0092B-C50C-407E-A947-70E740481C1C}">
                <a14:useLocalDpi xmlns:a14="http://schemas.microsoft.com/office/drawing/2010/main" val="0"/>
              </a:ext>
            </a:extLst>
          </a:blip>
          <a:srcRect t="4117" b="11961"/>
          <a:stretch/>
        </p:blipFill>
        <p:spPr>
          <a:xfrm>
            <a:off x="976808" y="536866"/>
            <a:ext cx="3165231" cy="5755341"/>
          </a:xfrm>
          <a:prstGeom prst="rect">
            <a:avLst/>
          </a:prstGeom>
        </p:spPr>
      </p:pic>
      <p:pic>
        <p:nvPicPr>
          <p:cNvPr id="5" name="Picture 4">
            <a:hlinkClick r:id="rId4" action="ppaction://hlinksldjump"/>
            <a:extLst>
              <a:ext uri="{FF2B5EF4-FFF2-40B4-BE49-F238E27FC236}">
                <a16:creationId xmlns:a16="http://schemas.microsoft.com/office/drawing/2014/main" id="{65D494E4-EA3D-40B8-9DFA-DD555477831B}"/>
              </a:ext>
            </a:extLst>
          </p:cNvPr>
          <p:cNvPicPr>
            <a:picLocks noChangeAspect="1"/>
          </p:cNvPicPr>
          <p:nvPr/>
        </p:nvPicPr>
        <p:blipFill rotWithShape="1">
          <a:blip r:embed="rId5">
            <a:extLst>
              <a:ext uri="{28A0092B-C50C-407E-A947-70E740481C1C}">
                <a14:useLocalDpi xmlns:a14="http://schemas.microsoft.com/office/drawing/2010/main" val="0"/>
              </a:ext>
            </a:extLst>
          </a:blip>
          <a:srcRect t="7829"/>
          <a:stretch/>
        </p:blipFill>
        <p:spPr>
          <a:xfrm>
            <a:off x="4765179" y="536866"/>
            <a:ext cx="2868408" cy="5755341"/>
          </a:xfrm>
          <a:prstGeom prst="rect">
            <a:avLst/>
          </a:prstGeom>
        </p:spPr>
      </p:pic>
      <p:pic>
        <p:nvPicPr>
          <p:cNvPr id="8" name="Picture 7">
            <a:hlinkClick r:id="rId6" action="ppaction://hlinksldjump"/>
            <a:extLst>
              <a:ext uri="{FF2B5EF4-FFF2-40B4-BE49-F238E27FC236}">
                <a16:creationId xmlns:a16="http://schemas.microsoft.com/office/drawing/2014/main" id="{D6EC7918-F21A-437C-8886-0382FFD5CF30}"/>
              </a:ext>
            </a:extLst>
          </p:cNvPr>
          <p:cNvPicPr>
            <a:picLocks noChangeAspect="1"/>
          </p:cNvPicPr>
          <p:nvPr/>
        </p:nvPicPr>
        <p:blipFill rotWithShape="1">
          <a:blip r:embed="rId7">
            <a:extLst>
              <a:ext uri="{28A0092B-C50C-407E-A947-70E740481C1C}">
                <a14:useLocalDpi xmlns:a14="http://schemas.microsoft.com/office/drawing/2010/main" val="0"/>
              </a:ext>
            </a:extLst>
          </a:blip>
          <a:srcRect t="3922" b="4706"/>
          <a:stretch/>
        </p:blipFill>
        <p:spPr>
          <a:xfrm>
            <a:off x="8188941" y="536866"/>
            <a:ext cx="2907122" cy="5755341"/>
          </a:xfrm>
          <a:prstGeom prst="rect">
            <a:avLst/>
          </a:prstGeom>
        </p:spPr>
      </p:pic>
    </p:spTree>
    <p:extLst>
      <p:ext uri="{BB962C8B-B14F-4D97-AF65-F5344CB8AC3E}">
        <p14:creationId xmlns:p14="http://schemas.microsoft.com/office/powerpoint/2010/main" val="3707736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668C9F-D113-4351-8922-F8B3C068C21E}"/>
              </a:ext>
            </a:extLst>
          </p:cNvPr>
          <p:cNvPicPr>
            <a:picLocks noChangeAspect="1"/>
          </p:cNvPicPr>
          <p:nvPr/>
        </p:nvPicPr>
        <p:blipFill rotWithShape="1">
          <a:blip r:embed="rId2">
            <a:extLst>
              <a:ext uri="{28A0092B-C50C-407E-A947-70E740481C1C}">
                <a14:useLocalDpi xmlns:a14="http://schemas.microsoft.com/office/drawing/2010/main" val="0"/>
              </a:ext>
            </a:extLst>
          </a:blip>
          <a:srcRect t="3922" b="4706"/>
          <a:stretch/>
        </p:blipFill>
        <p:spPr>
          <a:xfrm>
            <a:off x="3576599" y="0"/>
            <a:ext cx="5446377" cy="10782401"/>
          </a:xfrm>
          <a:prstGeom prst="rect">
            <a:avLst/>
          </a:prstGeom>
        </p:spPr>
      </p:pic>
    </p:spTree>
    <p:extLst>
      <p:ext uri="{BB962C8B-B14F-4D97-AF65-F5344CB8AC3E}">
        <p14:creationId xmlns:p14="http://schemas.microsoft.com/office/powerpoint/2010/main" val="39003131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09881A7C-BC0A-47C2-A546-6B437E0C1F76}"/>
              </a:ext>
            </a:extLst>
          </p:cNvPr>
          <p:cNvGraphicFramePr>
            <a:graphicFrameLocks noGrp="1"/>
          </p:cNvGraphicFramePr>
          <p:nvPr>
            <p:extLst>
              <p:ext uri="{D42A27DB-BD31-4B8C-83A1-F6EECF244321}">
                <p14:modId xmlns:p14="http://schemas.microsoft.com/office/powerpoint/2010/main" val="634219777"/>
              </p:ext>
            </p:extLst>
          </p:nvPr>
        </p:nvGraphicFramePr>
        <p:xfrm>
          <a:off x="1450808" y="2997693"/>
          <a:ext cx="9526497" cy="3835544"/>
        </p:xfrm>
        <a:graphic>
          <a:graphicData uri="http://schemas.openxmlformats.org/drawingml/2006/table">
            <a:tbl>
              <a:tblPr firstRow="1" bandRow="1">
                <a:tableStyleId>{5C22544A-7EE6-4342-B048-85BDC9FD1C3A}</a:tableStyleId>
              </a:tblPr>
              <a:tblGrid>
                <a:gridCol w="1369665">
                  <a:extLst>
                    <a:ext uri="{9D8B030D-6E8A-4147-A177-3AD203B41FA5}">
                      <a16:colId xmlns:a16="http://schemas.microsoft.com/office/drawing/2014/main" val="20000"/>
                    </a:ext>
                  </a:extLst>
                </a:gridCol>
                <a:gridCol w="1582181">
                  <a:extLst>
                    <a:ext uri="{9D8B030D-6E8A-4147-A177-3AD203B41FA5}">
                      <a16:colId xmlns:a16="http://schemas.microsoft.com/office/drawing/2014/main" val="20001"/>
                    </a:ext>
                  </a:extLst>
                </a:gridCol>
                <a:gridCol w="1161019">
                  <a:extLst>
                    <a:ext uri="{9D8B030D-6E8A-4147-A177-3AD203B41FA5}">
                      <a16:colId xmlns:a16="http://schemas.microsoft.com/office/drawing/2014/main" val="20002"/>
                    </a:ext>
                  </a:extLst>
                </a:gridCol>
                <a:gridCol w="987036">
                  <a:extLst>
                    <a:ext uri="{9D8B030D-6E8A-4147-A177-3AD203B41FA5}">
                      <a16:colId xmlns:a16="http://schemas.microsoft.com/office/drawing/2014/main" val="20003"/>
                    </a:ext>
                  </a:extLst>
                </a:gridCol>
                <a:gridCol w="1274974">
                  <a:extLst>
                    <a:ext uri="{9D8B030D-6E8A-4147-A177-3AD203B41FA5}">
                      <a16:colId xmlns:a16="http://schemas.microsoft.com/office/drawing/2014/main" val="20004"/>
                    </a:ext>
                  </a:extLst>
                </a:gridCol>
                <a:gridCol w="1535765">
                  <a:extLst>
                    <a:ext uri="{9D8B030D-6E8A-4147-A177-3AD203B41FA5}">
                      <a16:colId xmlns:a16="http://schemas.microsoft.com/office/drawing/2014/main" val="20005"/>
                    </a:ext>
                  </a:extLst>
                </a:gridCol>
                <a:gridCol w="1615857">
                  <a:extLst>
                    <a:ext uri="{9D8B030D-6E8A-4147-A177-3AD203B41FA5}">
                      <a16:colId xmlns:a16="http://schemas.microsoft.com/office/drawing/2014/main" val="20006"/>
                    </a:ext>
                  </a:extLst>
                </a:gridCol>
              </a:tblGrid>
              <a:tr h="516434">
                <a:tc>
                  <a:txBody>
                    <a:bodyPr/>
                    <a:lstStyle/>
                    <a:p>
                      <a:pPr algn="ctr"/>
                      <a:r>
                        <a:rPr lang="id-ID" sz="2000" dirty="0"/>
                        <a:t>Area</a:t>
                      </a:r>
                    </a:p>
                  </a:txBody>
                  <a:tcPr marL="127340" marR="127340" marT="63670" marB="63670">
                    <a:solidFill>
                      <a:srgbClr val="62AA8D"/>
                    </a:solidFill>
                  </a:tcPr>
                </a:tc>
                <a:tc>
                  <a:txBody>
                    <a:bodyPr/>
                    <a:lstStyle/>
                    <a:p>
                      <a:pPr algn="ctr"/>
                      <a:r>
                        <a:rPr lang="id-ID" sz="2000" dirty="0"/>
                        <a:t>Provider</a:t>
                      </a:r>
                    </a:p>
                  </a:txBody>
                  <a:tcPr marL="127340" marR="127340" marT="63670" marB="63670">
                    <a:solidFill>
                      <a:srgbClr val="62AA8D"/>
                    </a:solidFill>
                  </a:tcPr>
                </a:tc>
                <a:tc>
                  <a:txBody>
                    <a:bodyPr/>
                    <a:lstStyle/>
                    <a:p>
                      <a:pPr algn="ctr"/>
                      <a:r>
                        <a:rPr lang="id-ID" sz="2000" dirty="0"/>
                        <a:t>RSRP</a:t>
                      </a:r>
                    </a:p>
                  </a:txBody>
                  <a:tcPr marL="127340" marR="127340" marT="63670" marB="63670">
                    <a:solidFill>
                      <a:srgbClr val="62AA8D"/>
                    </a:solidFill>
                  </a:tcPr>
                </a:tc>
                <a:tc>
                  <a:txBody>
                    <a:bodyPr/>
                    <a:lstStyle/>
                    <a:p>
                      <a:pPr algn="ctr"/>
                      <a:r>
                        <a:rPr lang="id-ID" sz="2000" dirty="0"/>
                        <a:t>RSRQ</a:t>
                      </a:r>
                    </a:p>
                  </a:txBody>
                  <a:tcPr marL="127340" marR="127340" marT="63670" marB="63670">
                    <a:solidFill>
                      <a:srgbClr val="62AA8D"/>
                    </a:solidFill>
                  </a:tcPr>
                </a:tc>
                <a:tc>
                  <a:txBody>
                    <a:bodyPr/>
                    <a:lstStyle/>
                    <a:p>
                      <a:pPr algn="ctr"/>
                      <a:r>
                        <a:rPr lang="id-ID" sz="2000" dirty="0"/>
                        <a:t>RSSNR</a:t>
                      </a:r>
                    </a:p>
                  </a:txBody>
                  <a:tcPr marL="127340" marR="127340" marT="63670" marB="63670">
                    <a:solidFill>
                      <a:srgbClr val="62AA8D"/>
                    </a:solidFill>
                  </a:tcPr>
                </a:tc>
                <a:tc>
                  <a:txBody>
                    <a:bodyPr/>
                    <a:lstStyle/>
                    <a:p>
                      <a:pPr algn="ctr"/>
                      <a:r>
                        <a:rPr lang="id-ID" sz="2000" dirty="0"/>
                        <a:t>Download</a:t>
                      </a:r>
                    </a:p>
                  </a:txBody>
                  <a:tcPr marL="127340" marR="127340" marT="63670" marB="63670">
                    <a:solidFill>
                      <a:srgbClr val="62AA8D"/>
                    </a:solidFill>
                  </a:tcPr>
                </a:tc>
                <a:tc>
                  <a:txBody>
                    <a:bodyPr/>
                    <a:lstStyle/>
                    <a:p>
                      <a:pPr algn="ctr"/>
                      <a:r>
                        <a:rPr lang="id-ID" sz="2000" dirty="0"/>
                        <a:t>Upload</a:t>
                      </a:r>
                    </a:p>
                  </a:txBody>
                  <a:tcPr marL="127340" marR="127340" marT="63670" marB="63670">
                    <a:solidFill>
                      <a:srgbClr val="62AA8D"/>
                    </a:solidFill>
                  </a:tcPr>
                </a:tc>
                <a:extLst>
                  <a:ext uri="{0D108BD9-81ED-4DB2-BD59-A6C34878D82A}">
                    <a16:rowId xmlns:a16="http://schemas.microsoft.com/office/drawing/2014/main" val="10000"/>
                  </a:ext>
                </a:extLst>
              </a:tr>
              <a:tr h="516434">
                <a:tc>
                  <a:txBody>
                    <a:bodyPr/>
                    <a:lstStyle/>
                    <a:p>
                      <a:pPr algn="ctr"/>
                      <a:r>
                        <a:rPr lang="id-ID" sz="2000" dirty="0">
                          <a:hlinkClick r:id="rId2" action="ppaction://hlinksldjump"/>
                        </a:rPr>
                        <a:t>Perumnas</a:t>
                      </a:r>
                      <a:endParaRPr lang="id-ID" sz="2000" dirty="0"/>
                    </a:p>
                  </a:txBody>
                  <a:tcPr marL="127340" marR="127340" marT="63670" marB="63670"/>
                </a:tc>
                <a:tc>
                  <a:txBody>
                    <a:bodyPr/>
                    <a:lstStyle/>
                    <a:p>
                      <a:pPr algn="ctr"/>
                      <a:r>
                        <a:rPr lang="id-ID" sz="2000" dirty="0"/>
                        <a:t>Tri</a:t>
                      </a:r>
                    </a:p>
                  </a:txBody>
                  <a:tcPr marL="127340" marR="127340" marT="63670" marB="63670"/>
                </a:tc>
                <a:tc>
                  <a:txBody>
                    <a:bodyPr/>
                    <a:lstStyle/>
                    <a:p>
                      <a:pPr algn="ctr"/>
                      <a:r>
                        <a:rPr lang="id-ID" sz="2000" dirty="0"/>
                        <a:t>-84dbm</a:t>
                      </a:r>
                    </a:p>
                  </a:txBody>
                  <a:tcPr marL="127340" marR="127340" marT="63670" marB="63670"/>
                </a:tc>
                <a:tc>
                  <a:txBody>
                    <a:bodyPr/>
                    <a:lstStyle/>
                    <a:p>
                      <a:pPr algn="ctr"/>
                      <a:r>
                        <a:rPr lang="id-ID" sz="2000" dirty="0"/>
                        <a:t>-12db</a:t>
                      </a:r>
                    </a:p>
                  </a:txBody>
                  <a:tcPr marL="127340" marR="127340" marT="63670" marB="63670"/>
                </a:tc>
                <a:tc>
                  <a:txBody>
                    <a:bodyPr/>
                    <a:lstStyle/>
                    <a:p>
                      <a:pPr algn="ctr"/>
                      <a:r>
                        <a:rPr lang="id-ID" sz="2000" dirty="0"/>
                        <a:t>3,6db</a:t>
                      </a:r>
                    </a:p>
                  </a:txBody>
                  <a:tcPr marL="127340" marR="127340" marT="63670" marB="63670"/>
                </a:tc>
                <a:tc>
                  <a:txBody>
                    <a:bodyPr/>
                    <a:lstStyle/>
                    <a:p>
                      <a:pPr algn="ctr"/>
                      <a:r>
                        <a:rPr lang="id-ID" sz="2000" dirty="0"/>
                        <a:t>10,2 Mbps</a:t>
                      </a:r>
                    </a:p>
                  </a:txBody>
                  <a:tcPr marL="127340" marR="127340" marT="63670" marB="63670"/>
                </a:tc>
                <a:tc>
                  <a:txBody>
                    <a:bodyPr/>
                    <a:lstStyle/>
                    <a:p>
                      <a:pPr algn="ctr"/>
                      <a:r>
                        <a:rPr lang="id-ID" sz="2000" dirty="0"/>
                        <a:t>5,43 Mbps</a:t>
                      </a:r>
                    </a:p>
                  </a:txBody>
                  <a:tcPr marL="127340" marR="127340" marT="63670" marB="63670"/>
                </a:tc>
                <a:extLst>
                  <a:ext uri="{0D108BD9-81ED-4DB2-BD59-A6C34878D82A}">
                    <a16:rowId xmlns:a16="http://schemas.microsoft.com/office/drawing/2014/main" val="10001"/>
                  </a:ext>
                </a:extLst>
              </a:tr>
              <a:tr h="516434">
                <a:tc>
                  <a:txBody>
                    <a:bodyPr/>
                    <a:lstStyle/>
                    <a:p>
                      <a:pPr algn="ctr"/>
                      <a:r>
                        <a:rPr lang="id-ID" sz="2000" dirty="0">
                          <a:hlinkClick r:id="rId3" action="ppaction://hlinksldjump"/>
                        </a:rPr>
                        <a:t>Talang Kerangga</a:t>
                      </a:r>
                      <a:endParaRPr lang="id-ID" sz="2000" dirty="0"/>
                    </a:p>
                  </a:txBody>
                  <a:tcPr marL="127340" marR="127340" marT="63670" marB="63670"/>
                </a:tc>
                <a:tc>
                  <a:txBody>
                    <a:bodyPr/>
                    <a:lstStyle/>
                    <a:p>
                      <a:pPr algn="ctr"/>
                      <a:r>
                        <a:rPr lang="id-ID" sz="2000" dirty="0"/>
                        <a:t>Tri</a:t>
                      </a:r>
                    </a:p>
                  </a:txBody>
                  <a:tcPr marL="127340" marR="127340" marT="63670" marB="63670"/>
                </a:tc>
                <a:tc>
                  <a:txBody>
                    <a:bodyPr/>
                    <a:lstStyle/>
                    <a:p>
                      <a:pPr algn="ctr"/>
                      <a:r>
                        <a:rPr lang="id-ID" sz="2000" dirty="0"/>
                        <a:t>-81dbm</a:t>
                      </a:r>
                    </a:p>
                  </a:txBody>
                  <a:tcPr marL="127340" marR="127340" marT="63670" marB="63670"/>
                </a:tc>
                <a:tc>
                  <a:txBody>
                    <a:bodyPr/>
                    <a:lstStyle/>
                    <a:p>
                      <a:pPr algn="ctr"/>
                      <a:r>
                        <a:rPr lang="id-ID" sz="2000" dirty="0"/>
                        <a:t>-13db</a:t>
                      </a:r>
                    </a:p>
                  </a:txBody>
                  <a:tcPr marL="127340" marR="127340" marT="63670" marB="63670"/>
                </a:tc>
                <a:tc>
                  <a:txBody>
                    <a:bodyPr/>
                    <a:lstStyle/>
                    <a:p>
                      <a:pPr algn="ctr"/>
                      <a:r>
                        <a:rPr lang="id-ID" sz="2000" dirty="0"/>
                        <a:t>-20,0db</a:t>
                      </a:r>
                    </a:p>
                  </a:txBody>
                  <a:tcPr marL="127340" marR="127340" marT="63670" marB="63670"/>
                </a:tc>
                <a:tc>
                  <a:txBody>
                    <a:bodyPr/>
                    <a:lstStyle/>
                    <a:p>
                      <a:pPr algn="ctr"/>
                      <a:r>
                        <a:rPr lang="id-ID" sz="2000" dirty="0"/>
                        <a:t>9,06 Mbps</a:t>
                      </a:r>
                    </a:p>
                  </a:txBody>
                  <a:tcPr marL="127340" marR="127340" marT="63670" marB="63670"/>
                </a:tc>
                <a:tc>
                  <a:txBody>
                    <a:bodyPr/>
                    <a:lstStyle/>
                    <a:p>
                      <a:pPr algn="ctr"/>
                      <a:r>
                        <a:rPr lang="id-ID" sz="2000" dirty="0"/>
                        <a:t>15,3 Mbps</a:t>
                      </a:r>
                    </a:p>
                  </a:txBody>
                  <a:tcPr marL="127340" marR="127340" marT="63670" marB="63670"/>
                </a:tc>
                <a:extLst>
                  <a:ext uri="{0D108BD9-81ED-4DB2-BD59-A6C34878D82A}">
                    <a16:rowId xmlns:a16="http://schemas.microsoft.com/office/drawing/2014/main" val="1168260830"/>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1412601951"/>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625124750"/>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860149291"/>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3708851289"/>
                  </a:ext>
                </a:extLst>
              </a:tr>
            </a:tbl>
          </a:graphicData>
        </a:graphic>
      </p:graphicFrame>
      <p:sp>
        <p:nvSpPr>
          <p:cNvPr id="14" name="Rectangle 13">
            <a:extLst>
              <a:ext uri="{FF2B5EF4-FFF2-40B4-BE49-F238E27FC236}">
                <a16:creationId xmlns:a16="http://schemas.microsoft.com/office/drawing/2014/main" id="{DBEF1033-7137-432F-B3F8-BC83974CA420}"/>
              </a:ext>
            </a:extLst>
          </p:cNvPr>
          <p:cNvSpPr/>
          <p:nvPr/>
        </p:nvSpPr>
        <p:spPr>
          <a:xfrm>
            <a:off x="816827" y="-65354"/>
            <a:ext cx="11160021" cy="3075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0FB048D9-AB1A-4483-A861-DD67A15241CE}"/>
              </a:ext>
            </a:extLst>
          </p:cNvPr>
          <p:cNvSpPr txBox="1"/>
          <p:nvPr/>
        </p:nvSpPr>
        <p:spPr>
          <a:xfrm>
            <a:off x="5730032" y="415753"/>
            <a:ext cx="916533" cy="707886"/>
          </a:xfrm>
          <a:prstGeom prst="rect">
            <a:avLst/>
          </a:prstGeom>
          <a:noFill/>
        </p:spPr>
        <p:txBody>
          <a:bodyPr wrap="square" rtlCol="0">
            <a:spAutoFit/>
          </a:bodyPr>
          <a:lstStyle/>
          <a:p>
            <a:r>
              <a:rPr lang="id-ID" sz="4000" dirty="0">
                <a:solidFill>
                  <a:schemeClr val="tx1">
                    <a:lumMod val="65000"/>
                    <a:lumOff val="35000"/>
                  </a:schemeClr>
                </a:solidFill>
                <a:latin typeface="Bahnschrift" panose="020B0502040204020203" pitchFamily="34" charset="0"/>
                <a:ea typeface="Adobe Gothic Std B" panose="020B0800000000000000" pitchFamily="34" charset="-128"/>
              </a:rPr>
              <a:t>TRI</a:t>
            </a:r>
            <a:endParaRPr lang="en-US" sz="40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10" name="Rectangle 9">
            <a:extLst>
              <a:ext uri="{FF2B5EF4-FFF2-40B4-BE49-F238E27FC236}">
                <a16:creationId xmlns:a16="http://schemas.microsoft.com/office/drawing/2014/main" id="{4853AA7A-2F22-4A1C-977F-7D6E2B64767C}"/>
              </a:ext>
            </a:extLst>
          </p:cNvPr>
          <p:cNvSpPr/>
          <p:nvPr/>
        </p:nvSpPr>
        <p:spPr>
          <a:xfrm>
            <a:off x="6646565" y="-65354"/>
            <a:ext cx="5845942" cy="1596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4" name="Straight Connector 3">
            <a:extLst>
              <a:ext uri="{FF2B5EF4-FFF2-40B4-BE49-F238E27FC236}">
                <a16:creationId xmlns:a16="http://schemas.microsoft.com/office/drawing/2014/main" id="{372E0EC7-8937-4302-B461-89D1A68012E5}"/>
              </a:ext>
            </a:extLst>
          </p:cNvPr>
          <p:cNvCxnSpPr/>
          <p:nvPr/>
        </p:nvCxnSpPr>
        <p:spPr>
          <a:xfrm>
            <a:off x="1571223" y="1262130"/>
            <a:ext cx="9234152" cy="0"/>
          </a:xfrm>
          <a:prstGeom prst="line">
            <a:avLst/>
          </a:prstGeom>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9E1CB297-007C-4D90-AAE9-E2794F23BA5D}"/>
              </a:ext>
            </a:extLst>
          </p:cNvPr>
          <p:cNvSpPr/>
          <p:nvPr/>
        </p:nvSpPr>
        <p:spPr>
          <a:xfrm>
            <a:off x="7178828" y="-112575"/>
            <a:ext cx="2704563" cy="444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TextBox 7">
            <a:extLst>
              <a:ext uri="{FF2B5EF4-FFF2-40B4-BE49-F238E27FC236}">
                <a16:creationId xmlns:a16="http://schemas.microsoft.com/office/drawing/2014/main" id="{1ECB0042-6FAD-4A25-B409-E9853D1F3AAF}"/>
              </a:ext>
            </a:extLst>
          </p:cNvPr>
          <p:cNvSpPr txBox="1"/>
          <p:nvPr/>
        </p:nvSpPr>
        <p:spPr>
          <a:xfrm>
            <a:off x="582860" y="1548550"/>
            <a:ext cx="13523844" cy="1323439"/>
          </a:xfrm>
          <a:prstGeom prst="rect">
            <a:avLst/>
          </a:prstGeom>
          <a:noFill/>
        </p:spPr>
        <p:txBody>
          <a:bodyPr wrap="square" rtlCol="0">
            <a:spAutoFit/>
          </a:bodyPr>
          <a:lstStyle/>
          <a:p>
            <a:r>
              <a:rPr lang="id-ID" sz="4000" b="1" dirty="0">
                <a:solidFill>
                  <a:schemeClr val="tx1">
                    <a:lumMod val="65000"/>
                    <a:lumOff val="35000"/>
                  </a:schemeClr>
                </a:solidFill>
                <a:latin typeface="Agency FB" panose="020B0503020202020204" pitchFamily="34" charset="0"/>
              </a:rPr>
              <a:t>Dengan menggunakan provider tri,maka didapat data </a:t>
            </a:r>
            <a:r>
              <a:rPr lang="en-US" sz="4000" b="1" dirty="0">
                <a:solidFill>
                  <a:schemeClr val="tx1">
                    <a:lumMod val="65000"/>
                    <a:lumOff val="35000"/>
                  </a:schemeClr>
                </a:solidFill>
                <a:latin typeface="Agency FB" panose="020B0503020202020204" pitchFamily="34" charset="0"/>
              </a:rPr>
              <a:t>  </a:t>
            </a:r>
          </a:p>
          <a:p>
            <a:r>
              <a:rPr lang="en-US" sz="4000" b="1" dirty="0">
                <a:solidFill>
                  <a:schemeClr val="tx1">
                    <a:lumMod val="65000"/>
                    <a:lumOff val="35000"/>
                  </a:schemeClr>
                </a:solidFill>
                <a:latin typeface="Agency FB" panose="020B0503020202020204" pitchFamily="34" charset="0"/>
              </a:rPr>
              <a:t> </a:t>
            </a:r>
          </a:p>
        </p:txBody>
      </p:sp>
      <p:sp>
        <p:nvSpPr>
          <p:cNvPr id="12" name="TextBox 11">
            <a:extLst>
              <a:ext uri="{FF2B5EF4-FFF2-40B4-BE49-F238E27FC236}">
                <a16:creationId xmlns:a16="http://schemas.microsoft.com/office/drawing/2014/main" id="{4E172A5C-52C8-432B-90E9-B544E32F0CC0}"/>
              </a:ext>
            </a:extLst>
          </p:cNvPr>
          <p:cNvSpPr txBox="1"/>
          <p:nvPr/>
        </p:nvSpPr>
        <p:spPr>
          <a:xfrm>
            <a:off x="582860" y="2164103"/>
            <a:ext cx="4943061" cy="707886"/>
          </a:xfrm>
          <a:prstGeom prst="rect">
            <a:avLst/>
          </a:prstGeom>
          <a:noFill/>
        </p:spPr>
        <p:txBody>
          <a:bodyPr wrap="square" rtlCol="0">
            <a:spAutoFit/>
          </a:bodyPr>
          <a:lstStyle/>
          <a:p>
            <a:r>
              <a:rPr lang="id-ID" sz="4000" b="1" dirty="0">
                <a:solidFill>
                  <a:schemeClr val="tx1">
                    <a:lumMod val="65000"/>
                    <a:lumOff val="35000"/>
                  </a:schemeClr>
                </a:solidFill>
                <a:latin typeface="Agency FB" panose="020B0503020202020204" pitchFamily="34" charset="0"/>
              </a:rPr>
              <a:t>sebagai berikut </a:t>
            </a:r>
            <a:r>
              <a:rPr lang="en-US" sz="4000" b="1" dirty="0">
                <a:solidFill>
                  <a:schemeClr val="tx1">
                    <a:lumMod val="65000"/>
                    <a:lumOff val="35000"/>
                  </a:schemeClr>
                </a:solidFill>
                <a:latin typeface="Agency FB" panose="020B0503020202020204" pitchFamily="34" charset="0"/>
              </a:rPr>
              <a:t>; </a:t>
            </a:r>
          </a:p>
        </p:txBody>
      </p:sp>
      <p:sp>
        <p:nvSpPr>
          <p:cNvPr id="15" name="TextBox 14">
            <a:extLst>
              <a:ext uri="{FF2B5EF4-FFF2-40B4-BE49-F238E27FC236}">
                <a16:creationId xmlns:a16="http://schemas.microsoft.com/office/drawing/2014/main" id="{33937AFD-AB91-463B-B7B0-B64781441818}"/>
              </a:ext>
            </a:extLst>
          </p:cNvPr>
          <p:cNvSpPr txBox="1"/>
          <p:nvPr/>
        </p:nvSpPr>
        <p:spPr>
          <a:xfrm>
            <a:off x="101600" y="5917376"/>
            <a:ext cx="1905000" cy="707886"/>
          </a:xfrm>
          <a:prstGeom prst="rect">
            <a:avLst/>
          </a:prstGeom>
          <a:noFill/>
        </p:spPr>
        <p:txBody>
          <a:bodyPr wrap="square" rtlCol="0">
            <a:spAutoFit/>
          </a:bodyPr>
          <a:lstStyle/>
          <a:p>
            <a:r>
              <a:rPr lang="id-ID" sz="2000" dirty="0">
                <a:solidFill>
                  <a:schemeClr val="tx1">
                    <a:lumMod val="65000"/>
                    <a:lumOff val="35000"/>
                  </a:schemeClr>
                </a:solidFill>
                <a:latin typeface="Bahnschrift" panose="020B0502040204020203" pitchFamily="34" charset="0"/>
                <a:ea typeface="Adobe Gothic Std B" panose="020B0800000000000000" pitchFamily="34" charset="-128"/>
              </a:rPr>
              <a:t>*jarak jauh</a:t>
            </a:r>
          </a:p>
          <a:p>
            <a:r>
              <a:rPr lang="id-ID" sz="2000" dirty="0">
                <a:solidFill>
                  <a:schemeClr val="tx1">
                    <a:lumMod val="65000"/>
                    <a:lumOff val="35000"/>
                  </a:schemeClr>
                </a:solidFill>
                <a:latin typeface="Bahnschrift" panose="020B0502040204020203" pitchFamily="34" charset="0"/>
                <a:ea typeface="Adobe Gothic Std B" panose="020B0800000000000000" pitchFamily="34" charset="-128"/>
              </a:rPr>
              <a:t>         &gt;400m </a:t>
            </a:r>
            <a:endParaRPr lang="en-US" sz="20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pic>
        <p:nvPicPr>
          <p:cNvPr id="19" name="Picture 18">
            <a:extLst>
              <a:ext uri="{FF2B5EF4-FFF2-40B4-BE49-F238E27FC236}">
                <a16:creationId xmlns:a16="http://schemas.microsoft.com/office/drawing/2014/main" id="{1031A7C9-88E8-48F9-8433-F03D246AD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8869" y="0"/>
            <a:ext cx="1685459" cy="1123639"/>
          </a:xfrm>
          <a:prstGeom prst="rect">
            <a:avLst/>
          </a:prstGeom>
        </p:spPr>
      </p:pic>
    </p:spTree>
    <p:extLst>
      <p:ext uri="{BB962C8B-B14F-4D97-AF65-F5344CB8AC3E}">
        <p14:creationId xmlns:p14="http://schemas.microsoft.com/office/powerpoint/2010/main" val="54571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76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0-#ppt_h/2"/>
                                          </p:val>
                                        </p:tav>
                                        <p:tav tm="100000">
                                          <p:val>
                                            <p:strVal val="#ppt_y"/>
                                          </p:val>
                                        </p:tav>
                                      </p:tavLst>
                                    </p:anim>
                                  </p:childTnLst>
                                </p:cTn>
                              </p:par>
                              <p:par>
                                <p:cTn id="13" presetID="16" presetClass="entr" presetSubtype="37"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outVertic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wipe(left)">
                                      <p:cBhvr>
                                        <p:cTn id="20" dur="500"/>
                                        <p:tgtEl>
                                          <p:spTgt spid="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wipe(left)">
                                      <p:cBhvr>
                                        <p:cTn id="25" dur="500"/>
                                        <p:tgtEl>
                                          <p:spTgt spid="8">
                                            <p:txEl>
                                              <p:pRg st="1" end="1"/>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1" decel="10000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750" fill="hold"/>
                                        <p:tgtEl>
                                          <p:spTgt spid="13"/>
                                        </p:tgtEl>
                                        <p:attrNameLst>
                                          <p:attrName>ppt_x</p:attrName>
                                        </p:attrNameLst>
                                      </p:cBhvr>
                                      <p:tavLst>
                                        <p:tav tm="0">
                                          <p:val>
                                            <p:strVal val="#ppt_x"/>
                                          </p:val>
                                        </p:tav>
                                        <p:tav tm="100000">
                                          <p:val>
                                            <p:strVal val="#ppt_x"/>
                                          </p:val>
                                        </p:tav>
                                      </p:tavLst>
                                    </p:anim>
                                    <p:anim calcmode="lin" valueType="num">
                                      <p:cBhvr additive="base">
                                        <p:cTn id="34" dur="7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D4908F-6612-4734-AB33-5B76B15F1E32}"/>
              </a:ext>
            </a:extLst>
          </p:cNvPr>
          <p:cNvSpPr txBox="1"/>
          <p:nvPr/>
        </p:nvSpPr>
        <p:spPr>
          <a:xfrm>
            <a:off x="11398322" y="917766"/>
            <a:ext cx="672877" cy="5165534"/>
          </a:xfrm>
          <a:prstGeom prst="rect">
            <a:avLst/>
          </a:prstGeom>
          <a:noFill/>
        </p:spPr>
        <p:txBody>
          <a:bodyPr vert="wordArtVert" wrap="square" rtlCol="0">
            <a:spAutoFit/>
          </a:bodyPr>
          <a:lstStyle/>
          <a:p>
            <a:r>
              <a:rPr lang="id-ID" sz="2800" b="1" dirty="0">
                <a:solidFill>
                  <a:schemeClr val="tx1">
                    <a:lumMod val="65000"/>
                    <a:lumOff val="35000"/>
                  </a:schemeClr>
                </a:solidFill>
                <a:latin typeface="Agency FB" panose="020B0503020202020204" pitchFamily="34" charset="0"/>
              </a:rPr>
              <a:t>Jarak Jauh</a:t>
            </a:r>
            <a:endParaRPr lang="en-ID" sz="2800" b="1" dirty="0">
              <a:solidFill>
                <a:schemeClr val="tx1">
                  <a:lumMod val="65000"/>
                  <a:lumOff val="35000"/>
                </a:schemeClr>
              </a:solidFill>
              <a:latin typeface="Agency FB" panose="020B0503020202020204" pitchFamily="34" charset="0"/>
            </a:endParaRPr>
          </a:p>
        </p:txBody>
      </p:sp>
      <p:pic>
        <p:nvPicPr>
          <p:cNvPr id="4" name="Picture 3">
            <a:extLst>
              <a:ext uri="{FF2B5EF4-FFF2-40B4-BE49-F238E27FC236}">
                <a16:creationId xmlns:a16="http://schemas.microsoft.com/office/drawing/2014/main" id="{59C20E59-4005-44B6-A0B7-181C540B50DC}"/>
              </a:ext>
            </a:extLst>
          </p:cNvPr>
          <p:cNvPicPr>
            <a:picLocks noChangeAspect="1"/>
          </p:cNvPicPr>
          <p:nvPr/>
        </p:nvPicPr>
        <p:blipFill rotWithShape="1">
          <a:blip r:embed="rId2">
            <a:extLst>
              <a:ext uri="{28A0092B-C50C-407E-A947-70E740481C1C}">
                <a14:useLocalDpi xmlns:a14="http://schemas.microsoft.com/office/drawing/2010/main" val="0"/>
              </a:ext>
            </a:extLst>
          </a:blip>
          <a:srcRect t="3756" b="6290"/>
          <a:stretch/>
        </p:blipFill>
        <p:spPr>
          <a:xfrm>
            <a:off x="2396893" y="525539"/>
            <a:ext cx="2894888" cy="5642088"/>
          </a:xfrm>
          <a:prstGeom prst="rect">
            <a:avLst/>
          </a:prstGeom>
        </p:spPr>
      </p:pic>
      <p:pic>
        <p:nvPicPr>
          <p:cNvPr id="8" name="Picture 7">
            <a:extLst>
              <a:ext uri="{FF2B5EF4-FFF2-40B4-BE49-F238E27FC236}">
                <a16:creationId xmlns:a16="http://schemas.microsoft.com/office/drawing/2014/main" id="{4966580F-D44B-4158-ADEC-F2B2C750A17E}"/>
              </a:ext>
            </a:extLst>
          </p:cNvPr>
          <p:cNvPicPr>
            <a:picLocks noChangeAspect="1"/>
          </p:cNvPicPr>
          <p:nvPr/>
        </p:nvPicPr>
        <p:blipFill rotWithShape="1">
          <a:blip r:embed="rId3">
            <a:extLst>
              <a:ext uri="{28A0092B-C50C-407E-A947-70E740481C1C}">
                <a14:useLocalDpi xmlns:a14="http://schemas.microsoft.com/office/drawing/2010/main" val="0"/>
              </a:ext>
            </a:extLst>
          </a:blip>
          <a:srcRect t="3529" b="5294"/>
          <a:stretch/>
        </p:blipFill>
        <p:spPr>
          <a:xfrm>
            <a:off x="6661584" y="525540"/>
            <a:ext cx="2856044" cy="5642088"/>
          </a:xfrm>
          <a:prstGeom prst="rect">
            <a:avLst/>
          </a:prstGeom>
        </p:spPr>
      </p:pic>
    </p:spTree>
    <p:extLst>
      <p:ext uri="{BB962C8B-B14F-4D97-AF65-F5344CB8AC3E}">
        <p14:creationId xmlns:p14="http://schemas.microsoft.com/office/powerpoint/2010/main" val="655359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EB2E67-D287-4DBE-A4CF-8273BE5BA42B}"/>
              </a:ext>
            </a:extLst>
          </p:cNvPr>
          <p:cNvSpPr/>
          <p:nvPr/>
        </p:nvSpPr>
        <p:spPr>
          <a:xfrm>
            <a:off x="3549676" y="1"/>
            <a:ext cx="5179607" cy="1985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731CBF23-1A7B-4E84-AB77-A46ADC4CD759}"/>
              </a:ext>
            </a:extLst>
          </p:cNvPr>
          <p:cNvSpPr txBox="1"/>
          <p:nvPr/>
        </p:nvSpPr>
        <p:spPr>
          <a:xfrm>
            <a:off x="5046046" y="3077007"/>
            <a:ext cx="3033486" cy="1015663"/>
          </a:xfrm>
          <a:prstGeom prst="rect">
            <a:avLst/>
          </a:prstGeom>
          <a:noFill/>
        </p:spPr>
        <p:txBody>
          <a:bodyPr wrap="square" rtlCol="0">
            <a:spAutoFit/>
          </a:bodyPr>
          <a:lstStyle/>
          <a:p>
            <a:r>
              <a:rPr lang="id-ID" sz="6000" dirty="0">
                <a:solidFill>
                  <a:schemeClr val="tx1">
                    <a:lumMod val="75000"/>
                    <a:lumOff val="25000"/>
                  </a:schemeClr>
                </a:solidFill>
                <a:latin typeface="Agency FB" panose="020B0503020202020204" pitchFamily="34" charset="0"/>
              </a:rPr>
              <a:t>UNSRI</a:t>
            </a:r>
            <a:endParaRPr lang="en-US" sz="6000" dirty="0">
              <a:solidFill>
                <a:schemeClr val="tx1">
                  <a:lumMod val="75000"/>
                  <a:lumOff val="25000"/>
                </a:schemeClr>
              </a:solidFill>
              <a:latin typeface="Agency FB" panose="020B0503020202020204" pitchFamily="34" charset="0"/>
            </a:endParaRPr>
          </a:p>
        </p:txBody>
      </p:sp>
      <p:sp>
        <p:nvSpPr>
          <p:cNvPr id="73" name="TextBox 72">
            <a:extLst>
              <a:ext uri="{FF2B5EF4-FFF2-40B4-BE49-F238E27FC236}">
                <a16:creationId xmlns:a16="http://schemas.microsoft.com/office/drawing/2014/main" id="{8A06FBB3-D554-49F7-8F00-1367B430B143}"/>
              </a:ext>
            </a:extLst>
          </p:cNvPr>
          <p:cNvSpPr txBox="1"/>
          <p:nvPr/>
        </p:nvSpPr>
        <p:spPr>
          <a:xfrm>
            <a:off x="4143489" y="1808123"/>
            <a:ext cx="4351773" cy="1446550"/>
          </a:xfrm>
          <a:prstGeom prst="rect">
            <a:avLst/>
          </a:prstGeom>
          <a:noFill/>
        </p:spPr>
        <p:txBody>
          <a:bodyPr wrap="square" rtlCol="0">
            <a:spAutoFit/>
          </a:bodyPr>
          <a:lstStyle/>
          <a:p>
            <a:r>
              <a:rPr lang="id-ID" sz="8800" b="1" dirty="0">
                <a:solidFill>
                  <a:schemeClr val="tx1">
                    <a:lumMod val="75000"/>
                    <a:lumOff val="25000"/>
                  </a:schemeClr>
                </a:solidFill>
                <a:latin typeface="Agency FB" panose="020B0503020202020204" pitchFamily="34" charset="0"/>
              </a:rPr>
              <a:t>FASILKOM</a:t>
            </a:r>
            <a:endParaRPr lang="en-US" sz="8800" b="1" dirty="0">
              <a:solidFill>
                <a:schemeClr val="tx1">
                  <a:lumMod val="75000"/>
                  <a:lumOff val="25000"/>
                </a:schemeClr>
              </a:solidFill>
              <a:latin typeface="Agency FB" panose="020B0503020202020204" pitchFamily="34" charset="0"/>
            </a:endParaRPr>
          </a:p>
        </p:txBody>
      </p:sp>
      <p:sp>
        <p:nvSpPr>
          <p:cNvPr id="2" name="Rectangle 1">
            <a:extLst>
              <a:ext uri="{FF2B5EF4-FFF2-40B4-BE49-F238E27FC236}">
                <a16:creationId xmlns:a16="http://schemas.microsoft.com/office/drawing/2014/main" id="{624FCFBD-73E7-40EF-A216-BAB5D1A99698}"/>
              </a:ext>
            </a:extLst>
          </p:cNvPr>
          <p:cNvSpPr/>
          <p:nvPr/>
        </p:nvSpPr>
        <p:spPr>
          <a:xfrm>
            <a:off x="-1035179" y="1134242"/>
            <a:ext cx="4839342" cy="4252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C25DE00C-F782-4F77-A9D6-59B33D5DFA30}"/>
              </a:ext>
            </a:extLst>
          </p:cNvPr>
          <p:cNvCxnSpPr>
            <a:cxnSpLocks/>
          </p:cNvCxnSpPr>
          <p:nvPr/>
        </p:nvCxnSpPr>
        <p:spPr>
          <a:xfrm rot="2676904" flipH="1">
            <a:off x="3899260" y="1513557"/>
            <a:ext cx="0" cy="489032"/>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1A1A834-A49E-4546-84CC-9DB0CA0A3D8F}"/>
              </a:ext>
            </a:extLst>
          </p:cNvPr>
          <p:cNvCxnSpPr>
            <a:cxnSpLocks/>
          </p:cNvCxnSpPr>
          <p:nvPr/>
        </p:nvCxnSpPr>
        <p:spPr>
          <a:xfrm rot="2676904" flipH="1">
            <a:off x="3551146" y="1170091"/>
            <a:ext cx="0" cy="489032"/>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C105D39-2747-41FE-95B4-DBEB17151317}"/>
              </a:ext>
            </a:extLst>
          </p:cNvPr>
          <p:cNvCxnSpPr>
            <a:cxnSpLocks/>
          </p:cNvCxnSpPr>
          <p:nvPr/>
        </p:nvCxnSpPr>
        <p:spPr>
          <a:xfrm rot="18876904" flipH="1">
            <a:off x="3563572" y="1505642"/>
            <a:ext cx="0" cy="489032"/>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AD29BE7-9244-45F7-A67A-2D0895835962}"/>
              </a:ext>
            </a:extLst>
          </p:cNvPr>
          <p:cNvCxnSpPr>
            <a:cxnSpLocks/>
          </p:cNvCxnSpPr>
          <p:nvPr/>
        </p:nvCxnSpPr>
        <p:spPr>
          <a:xfrm>
            <a:off x="3878506" y="1393908"/>
            <a:ext cx="192487" cy="190108"/>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D49B94C2-E8DB-4B3A-884C-941C8651947A}"/>
              </a:ext>
            </a:extLst>
          </p:cNvPr>
          <p:cNvSpPr/>
          <p:nvPr/>
        </p:nvSpPr>
        <p:spPr>
          <a:xfrm>
            <a:off x="3642958" y="1508743"/>
            <a:ext cx="159842" cy="15984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D550FC34-9641-4116-AB4B-10D997D8F2F8}"/>
              </a:ext>
            </a:extLst>
          </p:cNvPr>
          <p:cNvCxnSpPr>
            <a:cxnSpLocks/>
          </p:cNvCxnSpPr>
          <p:nvPr/>
        </p:nvCxnSpPr>
        <p:spPr>
          <a:xfrm>
            <a:off x="3722879" y="1240550"/>
            <a:ext cx="192487" cy="190108"/>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E41CB22E-3262-4DE5-AAD5-5974360722C5}"/>
              </a:ext>
            </a:extLst>
          </p:cNvPr>
          <p:cNvSpPr txBox="1"/>
          <p:nvPr/>
        </p:nvSpPr>
        <p:spPr>
          <a:xfrm>
            <a:off x="-3830805" y="2975495"/>
            <a:ext cx="3492182" cy="707886"/>
          </a:xfrm>
          <a:prstGeom prst="rect">
            <a:avLst/>
          </a:prstGeom>
          <a:noFill/>
        </p:spPr>
        <p:txBody>
          <a:bodyPr wrap="square" rtlCol="0">
            <a:spAutoFit/>
          </a:bodyPr>
          <a:lstStyle/>
          <a:p>
            <a:pPr lvl="1"/>
            <a:r>
              <a:rPr lang="id-ID" sz="4000" b="1" dirty="0">
                <a:solidFill>
                  <a:schemeClr val="tx1">
                    <a:lumMod val="75000"/>
                    <a:lumOff val="25000"/>
                  </a:schemeClr>
                </a:solidFill>
                <a:latin typeface="Agency FB" panose="020B0503020202020204" pitchFamily="34" charset="0"/>
              </a:rPr>
              <a:t>HIDAYATULLAH</a:t>
            </a:r>
            <a:endParaRPr lang="en-US" sz="4000" b="1" dirty="0">
              <a:solidFill>
                <a:schemeClr val="tx1">
                  <a:lumMod val="75000"/>
                  <a:lumOff val="25000"/>
                </a:schemeClr>
              </a:solidFill>
              <a:latin typeface="Agency FB" panose="020B0503020202020204" pitchFamily="34" charset="0"/>
            </a:endParaRPr>
          </a:p>
        </p:txBody>
      </p:sp>
      <p:sp>
        <p:nvSpPr>
          <p:cNvPr id="135" name="Rectangle 134">
            <a:extLst>
              <a:ext uri="{FF2B5EF4-FFF2-40B4-BE49-F238E27FC236}">
                <a16:creationId xmlns:a16="http://schemas.microsoft.com/office/drawing/2014/main" id="{0DD12414-4736-4AA3-8100-27B6E22278DB}"/>
              </a:ext>
            </a:extLst>
          </p:cNvPr>
          <p:cNvSpPr/>
          <p:nvPr/>
        </p:nvSpPr>
        <p:spPr>
          <a:xfrm>
            <a:off x="-458974" y="926139"/>
            <a:ext cx="606620" cy="1626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0" name="Straight Connector 169">
            <a:extLst>
              <a:ext uri="{FF2B5EF4-FFF2-40B4-BE49-F238E27FC236}">
                <a16:creationId xmlns:a16="http://schemas.microsoft.com/office/drawing/2014/main" id="{29F055A4-B41A-41DF-9270-4C99CFB9C924}"/>
              </a:ext>
            </a:extLst>
          </p:cNvPr>
          <p:cNvCxnSpPr>
            <a:cxnSpLocks/>
          </p:cNvCxnSpPr>
          <p:nvPr/>
        </p:nvCxnSpPr>
        <p:spPr>
          <a:xfrm rot="2676904" flipH="1">
            <a:off x="3835682" y="5221896"/>
            <a:ext cx="0" cy="489032"/>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2802D3A-0BFD-4171-8CBD-A35D97A97CFF}"/>
              </a:ext>
            </a:extLst>
          </p:cNvPr>
          <p:cNvCxnSpPr>
            <a:cxnSpLocks/>
          </p:cNvCxnSpPr>
          <p:nvPr/>
        </p:nvCxnSpPr>
        <p:spPr>
          <a:xfrm rot="2676904" flipH="1">
            <a:off x="3487568" y="4878430"/>
            <a:ext cx="0" cy="489032"/>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08E95A8-9575-4119-9977-68768649F1A9}"/>
              </a:ext>
            </a:extLst>
          </p:cNvPr>
          <p:cNvCxnSpPr>
            <a:cxnSpLocks/>
          </p:cNvCxnSpPr>
          <p:nvPr/>
        </p:nvCxnSpPr>
        <p:spPr>
          <a:xfrm rot="18876904" flipH="1">
            <a:off x="3499994" y="5213981"/>
            <a:ext cx="0" cy="489032"/>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F8BAF6A-B88E-4DAB-91A9-854082C2BC0D}"/>
              </a:ext>
            </a:extLst>
          </p:cNvPr>
          <p:cNvCxnSpPr>
            <a:cxnSpLocks/>
          </p:cNvCxnSpPr>
          <p:nvPr/>
        </p:nvCxnSpPr>
        <p:spPr>
          <a:xfrm>
            <a:off x="3814928" y="5102247"/>
            <a:ext cx="192487" cy="190108"/>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4" name="Oval 173">
            <a:extLst>
              <a:ext uri="{FF2B5EF4-FFF2-40B4-BE49-F238E27FC236}">
                <a16:creationId xmlns:a16="http://schemas.microsoft.com/office/drawing/2014/main" id="{10222320-8DF4-4C87-9E6A-6AA7967D3B71}"/>
              </a:ext>
            </a:extLst>
          </p:cNvPr>
          <p:cNvSpPr/>
          <p:nvPr/>
        </p:nvSpPr>
        <p:spPr>
          <a:xfrm>
            <a:off x="3579380" y="5217082"/>
            <a:ext cx="159842" cy="15984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5" name="Straight Connector 174">
            <a:extLst>
              <a:ext uri="{FF2B5EF4-FFF2-40B4-BE49-F238E27FC236}">
                <a16:creationId xmlns:a16="http://schemas.microsoft.com/office/drawing/2014/main" id="{182CD638-2013-4CBD-A14C-387A3B17CA58}"/>
              </a:ext>
            </a:extLst>
          </p:cNvPr>
          <p:cNvCxnSpPr>
            <a:cxnSpLocks/>
          </p:cNvCxnSpPr>
          <p:nvPr/>
        </p:nvCxnSpPr>
        <p:spPr>
          <a:xfrm>
            <a:off x="3659301" y="4948889"/>
            <a:ext cx="192487" cy="190108"/>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FE7398FF-EADF-4600-B5D5-9CA699079FEF}"/>
              </a:ext>
            </a:extLst>
          </p:cNvPr>
          <p:cNvSpPr txBox="1"/>
          <p:nvPr/>
        </p:nvSpPr>
        <p:spPr>
          <a:xfrm>
            <a:off x="-3176772" y="4378084"/>
            <a:ext cx="2819400" cy="1323439"/>
          </a:xfrm>
          <a:prstGeom prst="rect">
            <a:avLst/>
          </a:prstGeom>
          <a:noFill/>
        </p:spPr>
        <p:txBody>
          <a:bodyPr wrap="square" rtlCol="0">
            <a:spAutoFit/>
          </a:bodyPr>
          <a:lstStyle/>
          <a:p>
            <a:pPr lvl="1"/>
            <a:r>
              <a:rPr lang="id-ID" sz="4000" b="1" dirty="0">
                <a:solidFill>
                  <a:schemeClr val="tx1">
                    <a:lumMod val="75000"/>
                    <a:lumOff val="25000"/>
                  </a:schemeClr>
                </a:solidFill>
                <a:latin typeface="Agency FB" panose="020B0503020202020204" pitchFamily="34" charset="0"/>
              </a:rPr>
              <a:t>MUHAMMAD FAJRI </a:t>
            </a:r>
          </a:p>
        </p:txBody>
      </p:sp>
      <p:sp>
        <p:nvSpPr>
          <p:cNvPr id="177" name="Rectangle 176">
            <a:extLst>
              <a:ext uri="{FF2B5EF4-FFF2-40B4-BE49-F238E27FC236}">
                <a16:creationId xmlns:a16="http://schemas.microsoft.com/office/drawing/2014/main" id="{89059D5F-E2F7-41CA-A622-60FE3847EBAC}"/>
              </a:ext>
            </a:extLst>
          </p:cNvPr>
          <p:cNvSpPr/>
          <p:nvPr/>
        </p:nvSpPr>
        <p:spPr>
          <a:xfrm>
            <a:off x="-279559" y="4464747"/>
            <a:ext cx="796198" cy="1867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2757B18-3DE1-4413-967A-CAAB8744F699}"/>
              </a:ext>
            </a:extLst>
          </p:cNvPr>
          <p:cNvSpPr/>
          <p:nvPr/>
        </p:nvSpPr>
        <p:spPr>
          <a:xfrm>
            <a:off x="8290220" y="1366203"/>
            <a:ext cx="3901780" cy="3854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ABFAC09D-FFE7-4EF5-95CB-83C957B82E78}"/>
              </a:ext>
            </a:extLst>
          </p:cNvPr>
          <p:cNvCxnSpPr>
            <a:cxnSpLocks/>
          </p:cNvCxnSpPr>
          <p:nvPr/>
        </p:nvCxnSpPr>
        <p:spPr>
          <a:xfrm rot="2676904" flipH="1">
            <a:off x="8734138" y="1555246"/>
            <a:ext cx="0" cy="489032"/>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B197399-5626-4045-888D-EAA134FA2C8C}"/>
              </a:ext>
            </a:extLst>
          </p:cNvPr>
          <p:cNvCxnSpPr>
            <a:cxnSpLocks/>
          </p:cNvCxnSpPr>
          <p:nvPr/>
        </p:nvCxnSpPr>
        <p:spPr>
          <a:xfrm rot="2676904" flipH="1">
            <a:off x="8386024" y="1211780"/>
            <a:ext cx="0" cy="489032"/>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6A2004-4774-41D3-ABA0-44486CA107DE}"/>
              </a:ext>
            </a:extLst>
          </p:cNvPr>
          <p:cNvCxnSpPr>
            <a:cxnSpLocks/>
          </p:cNvCxnSpPr>
          <p:nvPr/>
        </p:nvCxnSpPr>
        <p:spPr>
          <a:xfrm rot="18876904" flipH="1">
            <a:off x="8398450" y="1547331"/>
            <a:ext cx="0" cy="489032"/>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F04A0CC-F831-4599-88D2-8E123A343443}"/>
              </a:ext>
            </a:extLst>
          </p:cNvPr>
          <p:cNvCxnSpPr>
            <a:cxnSpLocks/>
          </p:cNvCxnSpPr>
          <p:nvPr/>
        </p:nvCxnSpPr>
        <p:spPr>
          <a:xfrm>
            <a:off x="8713384" y="1435597"/>
            <a:ext cx="192487" cy="190108"/>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F9694CD6-4954-48F5-BBE4-D44CD74D3D33}"/>
              </a:ext>
            </a:extLst>
          </p:cNvPr>
          <p:cNvSpPr/>
          <p:nvPr/>
        </p:nvSpPr>
        <p:spPr>
          <a:xfrm>
            <a:off x="8477836" y="1550432"/>
            <a:ext cx="159842" cy="15984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CC112C47-0DFE-4E69-BD17-7BF6CB1428AC}"/>
              </a:ext>
            </a:extLst>
          </p:cNvPr>
          <p:cNvCxnSpPr>
            <a:cxnSpLocks/>
          </p:cNvCxnSpPr>
          <p:nvPr/>
        </p:nvCxnSpPr>
        <p:spPr>
          <a:xfrm>
            <a:off x="8557757" y="1282239"/>
            <a:ext cx="192487" cy="190108"/>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9227C9A-30F9-48DE-8727-D13B2CBCCD15}"/>
              </a:ext>
            </a:extLst>
          </p:cNvPr>
          <p:cNvSpPr txBox="1"/>
          <p:nvPr/>
        </p:nvSpPr>
        <p:spPr>
          <a:xfrm>
            <a:off x="12100395" y="1073994"/>
            <a:ext cx="2819400" cy="1323439"/>
          </a:xfrm>
          <a:prstGeom prst="rect">
            <a:avLst/>
          </a:prstGeom>
          <a:noFill/>
        </p:spPr>
        <p:txBody>
          <a:bodyPr wrap="square" rtlCol="0">
            <a:spAutoFit/>
          </a:bodyPr>
          <a:lstStyle/>
          <a:p>
            <a:pPr lvl="1"/>
            <a:r>
              <a:rPr lang="id-ID" sz="4000" b="1" dirty="0">
                <a:solidFill>
                  <a:schemeClr val="tx1">
                    <a:lumMod val="75000"/>
                    <a:lumOff val="25000"/>
                  </a:schemeClr>
                </a:solidFill>
                <a:latin typeface="Agency FB" panose="020B0503020202020204" pitchFamily="34" charset="0"/>
              </a:rPr>
              <a:t>FERGIE PRAMUDIA</a:t>
            </a:r>
            <a:endParaRPr lang="en-US" sz="4000" b="1" dirty="0">
              <a:solidFill>
                <a:schemeClr val="tx1">
                  <a:lumMod val="75000"/>
                  <a:lumOff val="25000"/>
                </a:schemeClr>
              </a:solidFill>
              <a:latin typeface="Agency FB" panose="020B0503020202020204" pitchFamily="34" charset="0"/>
            </a:endParaRPr>
          </a:p>
        </p:txBody>
      </p:sp>
      <p:sp>
        <p:nvSpPr>
          <p:cNvPr id="52" name="Rectangle 51">
            <a:extLst>
              <a:ext uri="{FF2B5EF4-FFF2-40B4-BE49-F238E27FC236}">
                <a16:creationId xmlns:a16="http://schemas.microsoft.com/office/drawing/2014/main" id="{66753BB7-F18E-453D-9142-573E6239AE17}"/>
              </a:ext>
            </a:extLst>
          </p:cNvPr>
          <p:cNvSpPr/>
          <p:nvPr/>
        </p:nvSpPr>
        <p:spPr>
          <a:xfrm>
            <a:off x="11413342" y="785520"/>
            <a:ext cx="863225" cy="2253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EB4FC19-1333-47B6-BBA4-79FD7C9B4C3C}"/>
              </a:ext>
            </a:extLst>
          </p:cNvPr>
          <p:cNvSpPr/>
          <p:nvPr/>
        </p:nvSpPr>
        <p:spPr>
          <a:xfrm>
            <a:off x="3644347" y="92767"/>
            <a:ext cx="4943061" cy="675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tx1">
                    <a:lumMod val="65000"/>
                    <a:lumOff val="35000"/>
                  </a:schemeClr>
                </a:solidFill>
                <a:latin typeface="Bahnschrift" panose="020B0502040204020203" pitchFamily="34" charset="0"/>
                <a:ea typeface="Adobe Gothic Std B" panose="020B0800000000000000" pitchFamily="34" charset="-128"/>
              </a:rPr>
              <a:t>ANGGOTA KELOMPOK</a:t>
            </a:r>
            <a:endParaRPr lang="en-US" sz="2800" b="1"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3" name="TextBox 2">
            <a:extLst>
              <a:ext uri="{FF2B5EF4-FFF2-40B4-BE49-F238E27FC236}">
                <a16:creationId xmlns:a16="http://schemas.microsoft.com/office/drawing/2014/main" id="{D9D323AF-7B2D-485A-8F18-51AAEFE19E0B}"/>
              </a:ext>
            </a:extLst>
          </p:cNvPr>
          <p:cNvSpPr txBox="1"/>
          <p:nvPr/>
        </p:nvSpPr>
        <p:spPr>
          <a:xfrm>
            <a:off x="4426274" y="3992976"/>
            <a:ext cx="3238085" cy="1015663"/>
          </a:xfrm>
          <a:prstGeom prst="rect">
            <a:avLst/>
          </a:prstGeom>
          <a:noFill/>
        </p:spPr>
        <p:txBody>
          <a:bodyPr wrap="square" rtlCol="0">
            <a:spAutoFit/>
          </a:bodyPr>
          <a:lstStyle/>
          <a:p>
            <a:r>
              <a:rPr lang="id-ID" sz="6000" b="1" dirty="0">
                <a:solidFill>
                  <a:schemeClr val="tx1">
                    <a:lumMod val="75000"/>
                    <a:lumOff val="25000"/>
                  </a:schemeClr>
                </a:solidFill>
                <a:latin typeface="Agency FB" panose="020B0503020202020204" pitchFamily="34" charset="0"/>
              </a:rPr>
              <a:t>INDRALAYA</a:t>
            </a:r>
            <a:endParaRPr lang="en-US" sz="6000" b="1" dirty="0">
              <a:solidFill>
                <a:schemeClr val="tx1">
                  <a:lumMod val="75000"/>
                  <a:lumOff val="25000"/>
                </a:schemeClr>
              </a:solidFill>
              <a:latin typeface="Agency FB" panose="020B0503020202020204" pitchFamily="34" charset="0"/>
            </a:endParaRPr>
          </a:p>
        </p:txBody>
      </p:sp>
      <p:sp>
        <p:nvSpPr>
          <p:cNvPr id="95" name="Rectangle 94">
            <a:extLst>
              <a:ext uri="{FF2B5EF4-FFF2-40B4-BE49-F238E27FC236}">
                <a16:creationId xmlns:a16="http://schemas.microsoft.com/office/drawing/2014/main" id="{47178959-2496-41BD-A583-AD31F9EA52D2}"/>
              </a:ext>
            </a:extLst>
          </p:cNvPr>
          <p:cNvSpPr/>
          <p:nvPr/>
        </p:nvSpPr>
        <p:spPr>
          <a:xfrm>
            <a:off x="4522893" y="5176829"/>
            <a:ext cx="3691398" cy="1985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4CCC3BD9-D6DF-4B4D-AB93-5DD95D87CA9F}"/>
              </a:ext>
            </a:extLst>
          </p:cNvPr>
          <p:cNvCxnSpPr>
            <a:cxnSpLocks/>
          </p:cNvCxnSpPr>
          <p:nvPr/>
        </p:nvCxnSpPr>
        <p:spPr>
          <a:xfrm rot="2676904" flipH="1">
            <a:off x="3864088" y="3313814"/>
            <a:ext cx="0" cy="489032"/>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ED568B4-5EC0-414B-B19A-E5867F4B5B66}"/>
              </a:ext>
            </a:extLst>
          </p:cNvPr>
          <p:cNvCxnSpPr>
            <a:cxnSpLocks/>
          </p:cNvCxnSpPr>
          <p:nvPr/>
        </p:nvCxnSpPr>
        <p:spPr>
          <a:xfrm rot="2676904" flipH="1">
            <a:off x="3515974" y="2970348"/>
            <a:ext cx="0" cy="489032"/>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ACDFF13-081D-4A83-8285-580EAA471988}"/>
              </a:ext>
            </a:extLst>
          </p:cNvPr>
          <p:cNvCxnSpPr>
            <a:cxnSpLocks/>
          </p:cNvCxnSpPr>
          <p:nvPr/>
        </p:nvCxnSpPr>
        <p:spPr>
          <a:xfrm rot="18876904" flipH="1">
            <a:off x="3528400" y="3305899"/>
            <a:ext cx="0" cy="489032"/>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42FB9F5-5CC7-4889-84F0-5F3EE77145FC}"/>
              </a:ext>
            </a:extLst>
          </p:cNvPr>
          <p:cNvCxnSpPr>
            <a:cxnSpLocks/>
          </p:cNvCxnSpPr>
          <p:nvPr/>
        </p:nvCxnSpPr>
        <p:spPr>
          <a:xfrm>
            <a:off x="3843334" y="3194165"/>
            <a:ext cx="192487" cy="190108"/>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30525405-04DF-40F3-AC44-5B5F7CFA63B0}"/>
              </a:ext>
            </a:extLst>
          </p:cNvPr>
          <p:cNvSpPr/>
          <p:nvPr/>
        </p:nvSpPr>
        <p:spPr>
          <a:xfrm>
            <a:off x="3607786" y="3309000"/>
            <a:ext cx="159842" cy="15984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167EED66-C82F-48C1-940B-88202BD597D6}"/>
              </a:ext>
            </a:extLst>
          </p:cNvPr>
          <p:cNvCxnSpPr>
            <a:cxnSpLocks/>
          </p:cNvCxnSpPr>
          <p:nvPr/>
        </p:nvCxnSpPr>
        <p:spPr>
          <a:xfrm>
            <a:off x="3687707" y="3040807"/>
            <a:ext cx="192487" cy="190108"/>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D743E796-163E-4A0A-A0AB-B27AD56B04A2}"/>
              </a:ext>
            </a:extLst>
          </p:cNvPr>
          <p:cNvSpPr txBox="1"/>
          <p:nvPr/>
        </p:nvSpPr>
        <p:spPr>
          <a:xfrm>
            <a:off x="-3813458" y="1086671"/>
            <a:ext cx="3333523" cy="1323439"/>
          </a:xfrm>
          <a:prstGeom prst="rect">
            <a:avLst/>
          </a:prstGeom>
          <a:noFill/>
        </p:spPr>
        <p:txBody>
          <a:bodyPr wrap="square" rtlCol="0">
            <a:spAutoFit/>
          </a:bodyPr>
          <a:lstStyle/>
          <a:p>
            <a:pPr lvl="1"/>
            <a:r>
              <a:rPr lang="id-ID" sz="4000" b="1" dirty="0">
                <a:solidFill>
                  <a:schemeClr val="tx1">
                    <a:lumMod val="75000"/>
                    <a:lumOff val="25000"/>
                  </a:schemeClr>
                </a:solidFill>
                <a:latin typeface="Agency FB" panose="020B0503020202020204" pitchFamily="34" charset="0"/>
              </a:rPr>
              <a:t>NUR ALDILLAH CHUMAIROH</a:t>
            </a:r>
            <a:endParaRPr lang="en-US" sz="4000" b="1" dirty="0">
              <a:solidFill>
                <a:schemeClr val="tx1">
                  <a:lumMod val="75000"/>
                  <a:lumOff val="25000"/>
                </a:schemeClr>
              </a:solidFill>
              <a:latin typeface="Agency FB" panose="020B0503020202020204" pitchFamily="34" charset="0"/>
            </a:endParaRPr>
          </a:p>
        </p:txBody>
      </p:sp>
      <p:sp>
        <p:nvSpPr>
          <p:cNvPr id="79" name="Rectangle 78">
            <a:extLst>
              <a:ext uri="{FF2B5EF4-FFF2-40B4-BE49-F238E27FC236}">
                <a16:creationId xmlns:a16="http://schemas.microsoft.com/office/drawing/2014/main" id="{EE5323EE-B8F8-4D20-85C9-B136CC9662EC}"/>
              </a:ext>
            </a:extLst>
          </p:cNvPr>
          <p:cNvSpPr/>
          <p:nvPr/>
        </p:nvSpPr>
        <p:spPr>
          <a:xfrm>
            <a:off x="-413523" y="2801413"/>
            <a:ext cx="813859" cy="12489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a:extLst>
              <a:ext uri="{FF2B5EF4-FFF2-40B4-BE49-F238E27FC236}">
                <a16:creationId xmlns:a16="http://schemas.microsoft.com/office/drawing/2014/main" id="{C0AC7751-C928-4038-B002-3A60AE97E490}"/>
              </a:ext>
            </a:extLst>
          </p:cNvPr>
          <p:cNvCxnSpPr>
            <a:cxnSpLocks/>
          </p:cNvCxnSpPr>
          <p:nvPr/>
        </p:nvCxnSpPr>
        <p:spPr>
          <a:xfrm rot="2676904" flipH="1">
            <a:off x="8734138" y="5217757"/>
            <a:ext cx="0" cy="489032"/>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C08E700-079E-4A03-A05C-6E2174A04A15}"/>
              </a:ext>
            </a:extLst>
          </p:cNvPr>
          <p:cNvCxnSpPr>
            <a:cxnSpLocks/>
          </p:cNvCxnSpPr>
          <p:nvPr/>
        </p:nvCxnSpPr>
        <p:spPr>
          <a:xfrm rot="2676904" flipH="1">
            <a:off x="8386024" y="4874291"/>
            <a:ext cx="0" cy="489032"/>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C9A4D39-5244-4BB3-B4CA-50FBEF57B5DF}"/>
              </a:ext>
            </a:extLst>
          </p:cNvPr>
          <p:cNvCxnSpPr>
            <a:cxnSpLocks/>
          </p:cNvCxnSpPr>
          <p:nvPr/>
        </p:nvCxnSpPr>
        <p:spPr>
          <a:xfrm rot="18876904" flipH="1">
            <a:off x="8398450" y="5209842"/>
            <a:ext cx="0" cy="489032"/>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5C22878-FF01-4FF4-8594-D0F526F4C9F6}"/>
              </a:ext>
            </a:extLst>
          </p:cNvPr>
          <p:cNvCxnSpPr>
            <a:cxnSpLocks/>
          </p:cNvCxnSpPr>
          <p:nvPr/>
        </p:nvCxnSpPr>
        <p:spPr>
          <a:xfrm>
            <a:off x="8713384" y="5098108"/>
            <a:ext cx="192487" cy="190108"/>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CF966888-4E4A-4182-B1C0-54F6860E5B6D}"/>
              </a:ext>
            </a:extLst>
          </p:cNvPr>
          <p:cNvSpPr/>
          <p:nvPr/>
        </p:nvSpPr>
        <p:spPr>
          <a:xfrm>
            <a:off x="8477836" y="5212943"/>
            <a:ext cx="159842" cy="15984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56B45A54-342D-4B29-A0A4-43EBE80B4A2C}"/>
              </a:ext>
            </a:extLst>
          </p:cNvPr>
          <p:cNvCxnSpPr>
            <a:cxnSpLocks/>
          </p:cNvCxnSpPr>
          <p:nvPr/>
        </p:nvCxnSpPr>
        <p:spPr>
          <a:xfrm>
            <a:off x="8557757" y="4944750"/>
            <a:ext cx="192487" cy="190108"/>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83529260-A7B7-4500-937C-653245036857}"/>
              </a:ext>
            </a:extLst>
          </p:cNvPr>
          <p:cNvSpPr txBox="1"/>
          <p:nvPr/>
        </p:nvSpPr>
        <p:spPr>
          <a:xfrm>
            <a:off x="12100395" y="4736505"/>
            <a:ext cx="2819400" cy="1323439"/>
          </a:xfrm>
          <a:prstGeom prst="rect">
            <a:avLst/>
          </a:prstGeom>
          <a:noFill/>
        </p:spPr>
        <p:txBody>
          <a:bodyPr wrap="square" rtlCol="0">
            <a:spAutoFit/>
          </a:bodyPr>
          <a:lstStyle/>
          <a:p>
            <a:pPr lvl="1"/>
            <a:r>
              <a:rPr lang="id-ID" sz="4000" b="1" dirty="0">
                <a:solidFill>
                  <a:schemeClr val="tx1">
                    <a:lumMod val="75000"/>
                    <a:lumOff val="25000"/>
                  </a:schemeClr>
                </a:solidFill>
                <a:latin typeface="Agency FB" panose="020B0503020202020204" pitchFamily="34" charset="0"/>
              </a:rPr>
              <a:t>MUHAMMAD FATHAN</a:t>
            </a:r>
            <a:endParaRPr lang="en-US" sz="4000" b="1" dirty="0">
              <a:solidFill>
                <a:schemeClr val="tx1">
                  <a:lumMod val="75000"/>
                  <a:lumOff val="25000"/>
                </a:schemeClr>
              </a:solidFill>
              <a:latin typeface="Agency FB" panose="020B0503020202020204" pitchFamily="34" charset="0"/>
            </a:endParaRPr>
          </a:p>
        </p:txBody>
      </p:sp>
      <p:sp>
        <p:nvSpPr>
          <p:cNvPr id="104" name="Rectangle 103">
            <a:extLst>
              <a:ext uri="{FF2B5EF4-FFF2-40B4-BE49-F238E27FC236}">
                <a16:creationId xmlns:a16="http://schemas.microsoft.com/office/drawing/2014/main" id="{6EA8BDAC-B6B1-44E9-9FB2-6CB6DE72A6E0}"/>
              </a:ext>
            </a:extLst>
          </p:cNvPr>
          <p:cNvSpPr/>
          <p:nvPr/>
        </p:nvSpPr>
        <p:spPr>
          <a:xfrm>
            <a:off x="11413342" y="4104749"/>
            <a:ext cx="966273" cy="2253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F5ED895-638E-4897-B441-B2717D72CE9C}"/>
              </a:ext>
            </a:extLst>
          </p:cNvPr>
          <p:cNvCxnSpPr>
            <a:cxnSpLocks/>
          </p:cNvCxnSpPr>
          <p:nvPr/>
        </p:nvCxnSpPr>
        <p:spPr>
          <a:xfrm>
            <a:off x="2353235" y="768627"/>
            <a:ext cx="7503459"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40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ppt_x"/>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down)">
                                      <p:cBhvr>
                                        <p:cTn id="16" dur="250"/>
                                        <p:tgtEl>
                                          <p:spTgt spid="47"/>
                                        </p:tgtEl>
                                      </p:cBhvr>
                                    </p:animEffect>
                                  </p:childTnLst>
                                </p:cTn>
                              </p:par>
                            </p:childTnLst>
                          </p:cTn>
                        </p:par>
                        <p:par>
                          <p:cTn id="17" fill="hold">
                            <p:stCondLst>
                              <p:cond delay="250"/>
                            </p:stCondLst>
                            <p:childTnLst>
                              <p:par>
                                <p:cTn id="18" presetID="22" presetClass="entr" presetSubtype="1"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up)">
                                      <p:cBhvr>
                                        <p:cTn id="20" dur="250"/>
                                        <p:tgtEl>
                                          <p:spTgt spid="39"/>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wipe(up)">
                                      <p:cBhvr>
                                        <p:cTn id="24" dur="250"/>
                                        <p:tgtEl>
                                          <p:spTgt spid="40"/>
                                        </p:tgtEl>
                                      </p:cBhvr>
                                    </p:animEffect>
                                  </p:childTnLst>
                                </p:cTn>
                              </p:par>
                            </p:childTnLst>
                          </p:cTn>
                        </p:par>
                        <p:par>
                          <p:cTn id="25" fill="hold">
                            <p:stCondLst>
                              <p:cond delay="750"/>
                            </p:stCondLst>
                            <p:childTnLst>
                              <p:par>
                                <p:cTn id="26" presetID="22" presetClass="entr" presetSubtype="4"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down)">
                                      <p:cBhvr>
                                        <p:cTn id="28" dur="250"/>
                                        <p:tgtEl>
                                          <p:spTgt spid="38"/>
                                        </p:tgtEl>
                                      </p:cBhvr>
                                    </p:animEffect>
                                  </p:childTnLst>
                                </p:cTn>
                              </p:par>
                            </p:childTnLst>
                          </p:cTn>
                        </p:par>
                        <p:par>
                          <p:cTn id="29" fill="hold">
                            <p:stCondLst>
                              <p:cond delay="1000"/>
                            </p:stCondLst>
                            <p:childTnLst>
                              <p:par>
                                <p:cTn id="30" presetID="22" presetClass="entr" presetSubtype="4" fill="hold"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down)">
                                      <p:cBhvr>
                                        <p:cTn id="32" dur="250"/>
                                        <p:tgtEl>
                                          <p:spTgt spid="41"/>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circle(in)">
                                      <p:cBhvr>
                                        <p:cTn id="35" dur="250"/>
                                        <p:tgtEl>
                                          <p:spTgt spid="43"/>
                                        </p:tgtEl>
                                      </p:cBhvr>
                                    </p:animEffect>
                                  </p:childTnLst>
                                </p:cTn>
                              </p:par>
                              <p:par>
                                <p:cTn id="36" presetID="63" presetClass="path" presetSubtype="0" accel="50000" decel="50000" fill="hold" grpId="0" nodeType="withEffect">
                                  <p:stCondLst>
                                    <p:cond delay="0"/>
                                  </p:stCondLst>
                                  <p:childTnLst>
                                    <p:animMotion origin="layout" path="M 1.25E-6 2.59259E-6 L 0.29961 0.00416 " pathEditMode="relative" rAng="0" ptsTypes="AA">
                                      <p:cBhvr>
                                        <p:cTn id="37" dur="1250" fill="hold"/>
                                        <p:tgtEl>
                                          <p:spTgt spid="78"/>
                                        </p:tgtEl>
                                        <p:attrNameLst>
                                          <p:attrName>ppt_x</p:attrName>
                                          <p:attrName>ppt_y</p:attrName>
                                        </p:attrNameLst>
                                      </p:cBhvr>
                                      <p:rCtr x="14987" y="208"/>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wipe(down)">
                                      <p:cBhvr>
                                        <p:cTn id="42" dur="250"/>
                                        <p:tgtEl>
                                          <p:spTgt spid="77"/>
                                        </p:tgtEl>
                                      </p:cBhvr>
                                    </p:animEffect>
                                  </p:childTnLst>
                                </p:cTn>
                              </p:par>
                            </p:childTnLst>
                          </p:cTn>
                        </p:par>
                        <p:par>
                          <p:cTn id="43" fill="hold">
                            <p:stCondLst>
                              <p:cond delay="250"/>
                            </p:stCondLst>
                            <p:childTnLst>
                              <p:par>
                                <p:cTn id="44" presetID="22" presetClass="entr" presetSubtype="1" fill="hold" nodeType="after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wipe(up)">
                                      <p:cBhvr>
                                        <p:cTn id="46" dur="250"/>
                                        <p:tgtEl>
                                          <p:spTgt spid="70"/>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wipe(up)">
                                      <p:cBhvr>
                                        <p:cTn id="50" dur="250"/>
                                        <p:tgtEl>
                                          <p:spTgt spid="71"/>
                                        </p:tgtEl>
                                      </p:cBhvr>
                                    </p:animEffect>
                                  </p:childTnLst>
                                </p:cTn>
                              </p:par>
                            </p:childTnLst>
                          </p:cTn>
                        </p:par>
                        <p:par>
                          <p:cTn id="51" fill="hold">
                            <p:stCondLst>
                              <p:cond delay="750"/>
                            </p:stCondLst>
                            <p:childTnLst>
                              <p:par>
                                <p:cTn id="52" presetID="22" presetClass="entr" presetSubtype="4" fill="hold" nodeType="after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wipe(down)">
                                      <p:cBhvr>
                                        <p:cTn id="54" dur="250"/>
                                        <p:tgtEl>
                                          <p:spTgt spid="69"/>
                                        </p:tgtEl>
                                      </p:cBhvr>
                                    </p:animEffect>
                                  </p:childTnLst>
                                </p:cTn>
                              </p:par>
                            </p:childTnLst>
                          </p:cTn>
                        </p:par>
                        <p:par>
                          <p:cTn id="55" fill="hold">
                            <p:stCondLst>
                              <p:cond delay="1000"/>
                            </p:stCondLst>
                            <p:childTnLst>
                              <p:par>
                                <p:cTn id="56" presetID="22" presetClass="entr" presetSubtype="4" fill="hold" nodeType="after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wipe(down)">
                                      <p:cBhvr>
                                        <p:cTn id="58" dur="250"/>
                                        <p:tgtEl>
                                          <p:spTgt spid="75"/>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76"/>
                                        </p:tgtEl>
                                        <p:attrNameLst>
                                          <p:attrName>style.visibility</p:attrName>
                                        </p:attrNameLst>
                                      </p:cBhvr>
                                      <p:to>
                                        <p:strVal val="visible"/>
                                      </p:to>
                                    </p:set>
                                    <p:animEffect transition="in" filter="circle(in)">
                                      <p:cBhvr>
                                        <p:cTn id="61" dur="250"/>
                                        <p:tgtEl>
                                          <p:spTgt spid="76"/>
                                        </p:tgtEl>
                                      </p:cBhvr>
                                    </p:animEffect>
                                  </p:childTnLst>
                                </p:cTn>
                              </p:par>
                              <p:par>
                                <p:cTn id="62" presetID="63" presetClass="path" presetSubtype="0" accel="50000" decel="50000" fill="hold" grpId="0" nodeType="withEffect">
                                  <p:stCondLst>
                                    <p:cond delay="0"/>
                                  </p:stCondLst>
                                  <p:childTnLst>
                                    <p:animMotion origin="layout" path="M 0.00013 0.00185 L 0.30143 -0.00301 " pathEditMode="relative" rAng="0" ptsTypes="AA">
                                      <p:cBhvr>
                                        <p:cTn id="63" dur="1250" fill="hold"/>
                                        <p:tgtEl>
                                          <p:spTgt spid="124"/>
                                        </p:tgtEl>
                                        <p:attrNameLst>
                                          <p:attrName>ppt_x</p:attrName>
                                          <p:attrName>ppt_y</p:attrName>
                                        </p:attrNameLst>
                                      </p:cBhvr>
                                      <p:rCtr x="15065" y="-255"/>
                                    </p:animMotion>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175"/>
                                        </p:tgtEl>
                                        <p:attrNameLst>
                                          <p:attrName>style.visibility</p:attrName>
                                        </p:attrNameLst>
                                      </p:cBhvr>
                                      <p:to>
                                        <p:strVal val="visible"/>
                                      </p:to>
                                    </p:set>
                                    <p:animEffect transition="in" filter="wipe(down)">
                                      <p:cBhvr>
                                        <p:cTn id="68" dur="250"/>
                                        <p:tgtEl>
                                          <p:spTgt spid="175"/>
                                        </p:tgtEl>
                                      </p:cBhvr>
                                    </p:animEffect>
                                  </p:childTnLst>
                                </p:cTn>
                              </p:par>
                            </p:childTnLst>
                          </p:cTn>
                        </p:par>
                        <p:par>
                          <p:cTn id="69" fill="hold">
                            <p:stCondLst>
                              <p:cond delay="250"/>
                            </p:stCondLst>
                            <p:childTnLst>
                              <p:par>
                                <p:cTn id="70" presetID="22" presetClass="entr" presetSubtype="1" fill="hold" nodeType="afterEffect">
                                  <p:stCondLst>
                                    <p:cond delay="0"/>
                                  </p:stCondLst>
                                  <p:childTnLst>
                                    <p:set>
                                      <p:cBhvr>
                                        <p:cTn id="71" dur="1" fill="hold">
                                          <p:stCondLst>
                                            <p:cond delay="0"/>
                                          </p:stCondLst>
                                        </p:cTn>
                                        <p:tgtEl>
                                          <p:spTgt spid="171"/>
                                        </p:tgtEl>
                                        <p:attrNameLst>
                                          <p:attrName>style.visibility</p:attrName>
                                        </p:attrNameLst>
                                      </p:cBhvr>
                                      <p:to>
                                        <p:strVal val="visible"/>
                                      </p:to>
                                    </p:set>
                                    <p:animEffect transition="in" filter="wipe(up)">
                                      <p:cBhvr>
                                        <p:cTn id="72" dur="250"/>
                                        <p:tgtEl>
                                          <p:spTgt spid="171"/>
                                        </p:tgtEl>
                                      </p:cBhvr>
                                    </p:animEffect>
                                  </p:childTnLst>
                                </p:cTn>
                              </p:par>
                            </p:childTnLst>
                          </p:cTn>
                        </p:par>
                        <p:par>
                          <p:cTn id="73" fill="hold">
                            <p:stCondLst>
                              <p:cond delay="500"/>
                            </p:stCondLst>
                            <p:childTnLst>
                              <p:par>
                                <p:cTn id="74" presetID="22" presetClass="entr" presetSubtype="1" fill="hold" nodeType="afterEffect">
                                  <p:stCondLst>
                                    <p:cond delay="0"/>
                                  </p:stCondLst>
                                  <p:childTnLst>
                                    <p:set>
                                      <p:cBhvr>
                                        <p:cTn id="75" dur="1" fill="hold">
                                          <p:stCondLst>
                                            <p:cond delay="0"/>
                                          </p:stCondLst>
                                        </p:cTn>
                                        <p:tgtEl>
                                          <p:spTgt spid="172"/>
                                        </p:tgtEl>
                                        <p:attrNameLst>
                                          <p:attrName>style.visibility</p:attrName>
                                        </p:attrNameLst>
                                      </p:cBhvr>
                                      <p:to>
                                        <p:strVal val="visible"/>
                                      </p:to>
                                    </p:set>
                                    <p:animEffect transition="in" filter="wipe(up)">
                                      <p:cBhvr>
                                        <p:cTn id="76" dur="250"/>
                                        <p:tgtEl>
                                          <p:spTgt spid="172"/>
                                        </p:tgtEl>
                                      </p:cBhvr>
                                    </p:animEffect>
                                  </p:childTnLst>
                                </p:cTn>
                              </p:par>
                            </p:childTnLst>
                          </p:cTn>
                        </p:par>
                        <p:par>
                          <p:cTn id="77" fill="hold">
                            <p:stCondLst>
                              <p:cond delay="750"/>
                            </p:stCondLst>
                            <p:childTnLst>
                              <p:par>
                                <p:cTn id="78" presetID="22" presetClass="entr" presetSubtype="4" fill="hold" nodeType="afterEffect">
                                  <p:stCondLst>
                                    <p:cond delay="0"/>
                                  </p:stCondLst>
                                  <p:childTnLst>
                                    <p:set>
                                      <p:cBhvr>
                                        <p:cTn id="79" dur="1" fill="hold">
                                          <p:stCondLst>
                                            <p:cond delay="0"/>
                                          </p:stCondLst>
                                        </p:cTn>
                                        <p:tgtEl>
                                          <p:spTgt spid="170"/>
                                        </p:tgtEl>
                                        <p:attrNameLst>
                                          <p:attrName>style.visibility</p:attrName>
                                        </p:attrNameLst>
                                      </p:cBhvr>
                                      <p:to>
                                        <p:strVal val="visible"/>
                                      </p:to>
                                    </p:set>
                                    <p:animEffect transition="in" filter="wipe(down)">
                                      <p:cBhvr>
                                        <p:cTn id="80" dur="250"/>
                                        <p:tgtEl>
                                          <p:spTgt spid="170"/>
                                        </p:tgtEl>
                                      </p:cBhvr>
                                    </p:animEffect>
                                  </p:childTnLst>
                                </p:cTn>
                              </p:par>
                            </p:childTnLst>
                          </p:cTn>
                        </p:par>
                        <p:par>
                          <p:cTn id="81" fill="hold">
                            <p:stCondLst>
                              <p:cond delay="1000"/>
                            </p:stCondLst>
                            <p:childTnLst>
                              <p:par>
                                <p:cTn id="82" presetID="22" presetClass="entr" presetSubtype="4" fill="hold" nodeType="afterEffect">
                                  <p:stCondLst>
                                    <p:cond delay="0"/>
                                  </p:stCondLst>
                                  <p:childTnLst>
                                    <p:set>
                                      <p:cBhvr>
                                        <p:cTn id="83" dur="1" fill="hold">
                                          <p:stCondLst>
                                            <p:cond delay="0"/>
                                          </p:stCondLst>
                                        </p:cTn>
                                        <p:tgtEl>
                                          <p:spTgt spid="173"/>
                                        </p:tgtEl>
                                        <p:attrNameLst>
                                          <p:attrName>style.visibility</p:attrName>
                                        </p:attrNameLst>
                                      </p:cBhvr>
                                      <p:to>
                                        <p:strVal val="visible"/>
                                      </p:to>
                                    </p:set>
                                    <p:animEffect transition="in" filter="wipe(down)">
                                      <p:cBhvr>
                                        <p:cTn id="84" dur="250"/>
                                        <p:tgtEl>
                                          <p:spTgt spid="173"/>
                                        </p:tgtEl>
                                      </p:cBhvr>
                                    </p:animEffect>
                                  </p:childTnLst>
                                </p:cTn>
                              </p:par>
                              <p:par>
                                <p:cTn id="85" presetID="6" presetClass="entr" presetSubtype="16" fill="hold" grpId="0" nodeType="withEffect">
                                  <p:stCondLst>
                                    <p:cond delay="0"/>
                                  </p:stCondLst>
                                  <p:childTnLst>
                                    <p:set>
                                      <p:cBhvr>
                                        <p:cTn id="86" dur="1" fill="hold">
                                          <p:stCondLst>
                                            <p:cond delay="0"/>
                                          </p:stCondLst>
                                        </p:cTn>
                                        <p:tgtEl>
                                          <p:spTgt spid="174"/>
                                        </p:tgtEl>
                                        <p:attrNameLst>
                                          <p:attrName>style.visibility</p:attrName>
                                        </p:attrNameLst>
                                      </p:cBhvr>
                                      <p:to>
                                        <p:strVal val="visible"/>
                                      </p:to>
                                    </p:set>
                                    <p:animEffect transition="in" filter="circle(in)">
                                      <p:cBhvr>
                                        <p:cTn id="87" dur="250"/>
                                        <p:tgtEl>
                                          <p:spTgt spid="174"/>
                                        </p:tgtEl>
                                      </p:cBhvr>
                                    </p:animEffect>
                                  </p:childTnLst>
                                </p:cTn>
                              </p:par>
                              <p:par>
                                <p:cTn id="88" presetID="63" presetClass="path" presetSubtype="0" accel="50000" decel="50000" fill="hold" grpId="0" nodeType="withEffect">
                                  <p:stCondLst>
                                    <p:cond delay="0"/>
                                  </p:stCondLst>
                                  <p:childTnLst>
                                    <p:animMotion origin="layout" path="M 1.875E-6 -3.7037E-6 L 0.26536 0.00139 " pathEditMode="relative" rAng="0" ptsTypes="AA">
                                      <p:cBhvr>
                                        <p:cTn id="89" dur="1250" fill="hold"/>
                                        <p:tgtEl>
                                          <p:spTgt spid="176"/>
                                        </p:tgtEl>
                                        <p:attrNameLst>
                                          <p:attrName>ppt_x</p:attrName>
                                          <p:attrName>ppt_y</p:attrName>
                                        </p:attrNameLst>
                                      </p:cBhvr>
                                      <p:rCtr x="13268" y="69"/>
                                    </p:animMotion>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wipe(down)">
                                      <p:cBhvr>
                                        <p:cTn id="94" dur="250"/>
                                        <p:tgtEl>
                                          <p:spTgt spid="50"/>
                                        </p:tgtEl>
                                      </p:cBhvr>
                                    </p:animEffect>
                                  </p:childTnLst>
                                </p:cTn>
                              </p:par>
                            </p:childTnLst>
                          </p:cTn>
                        </p:par>
                        <p:par>
                          <p:cTn id="95" fill="hold">
                            <p:stCondLst>
                              <p:cond delay="250"/>
                            </p:stCondLst>
                            <p:childTnLst>
                              <p:par>
                                <p:cTn id="96" presetID="22" presetClass="entr" presetSubtype="1" fill="hold" nodeType="after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wipe(up)">
                                      <p:cBhvr>
                                        <p:cTn id="98" dur="250"/>
                                        <p:tgtEl>
                                          <p:spTgt spid="45"/>
                                        </p:tgtEl>
                                      </p:cBhvr>
                                    </p:animEffect>
                                  </p:childTnLst>
                                </p:cTn>
                              </p:par>
                            </p:childTnLst>
                          </p:cTn>
                        </p:par>
                        <p:par>
                          <p:cTn id="99" fill="hold">
                            <p:stCondLst>
                              <p:cond delay="500"/>
                            </p:stCondLst>
                            <p:childTnLst>
                              <p:par>
                                <p:cTn id="100" presetID="22" presetClass="entr" presetSubtype="1" fill="hold" nodeType="after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wipe(up)">
                                      <p:cBhvr>
                                        <p:cTn id="102" dur="250"/>
                                        <p:tgtEl>
                                          <p:spTgt spid="46"/>
                                        </p:tgtEl>
                                      </p:cBhvr>
                                    </p:animEffect>
                                  </p:childTnLst>
                                </p:cTn>
                              </p:par>
                            </p:childTnLst>
                          </p:cTn>
                        </p:par>
                        <p:par>
                          <p:cTn id="103" fill="hold">
                            <p:stCondLst>
                              <p:cond delay="750"/>
                            </p:stCondLst>
                            <p:childTnLst>
                              <p:par>
                                <p:cTn id="104" presetID="22" presetClass="entr" presetSubtype="4" fill="hold" nodeType="afterEffect">
                                  <p:stCondLst>
                                    <p:cond delay="0"/>
                                  </p:stCondLst>
                                  <p:childTnLst>
                                    <p:set>
                                      <p:cBhvr>
                                        <p:cTn id="105" dur="1" fill="hold">
                                          <p:stCondLst>
                                            <p:cond delay="0"/>
                                          </p:stCondLst>
                                        </p:cTn>
                                        <p:tgtEl>
                                          <p:spTgt spid="44"/>
                                        </p:tgtEl>
                                        <p:attrNameLst>
                                          <p:attrName>style.visibility</p:attrName>
                                        </p:attrNameLst>
                                      </p:cBhvr>
                                      <p:to>
                                        <p:strVal val="visible"/>
                                      </p:to>
                                    </p:set>
                                    <p:animEffect transition="in" filter="wipe(down)">
                                      <p:cBhvr>
                                        <p:cTn id="106" dur="250"/>
                                        <p:tgtEl>
                                          <p:spTgt spid="44"/>
                                        </p:tgtEl>
                                      </p:cBhvr>
                                    </p:animEffect>
                                  </p:childTnLst>
                                </p:cTn>
                              </p:par>
                            </p:childTnLst>
                          </p:cTn>
                        </p:par>
                        <p:par>
                          <p:cTn id="107" fill="hold">
                            <p:stCondLst>
                              <p:cond delay="1000"/>
                            </p:stCondLst>
                            <p:childTnLst>
                              <p:par>
                                <p:cTn id="108" presetID="22" presetClass="entr" presetSubtype="4" fill="hold" nodeType="afterEffect">
                                  <p:stCondLst>
                                    <p:cond delay="0"/>
                                  </p:stCondLst>
                                  <p:childTnLst>
                                    <p:set>
                                      <p:cBhvr>
                                        <p:cTn id="109" dur="1" fill="hold">
                                          <p:stCondLst>
                                            <p:cond delay="0"/>
                                          </p:stCondLst>
                                        </p:cTn>
                                        <p:tgtEl>
                                          <p:spTgt spid="48"/>
                                        </p:tgtEl>
                                        <p:attrNameLst>
                                          <p:attrName>style.visibility</p:attrName>
                                        </p:attrNameLst>
                                      </p:cBhvr>
                                      <p:to>
                                        <p:strVal val="visible"/>
                                      </p:to>
                                    </p:set>
                                    <p:animEffect transition="in" filter="wipe(down)">
                                      <p:cBhvr>
                                        <p:cTn id="110" dur="250"/>
                                        <p:tgtEl>
                                          <p:spTgt spid="48"/>
                                        </p:tgtEl>
                                      </p:cBhvr>
                                    </p:animEffect>
                                  </p:childTnLst>
                                </p:cTn>
                              </p:par>
                              <p:par>
                                <p:cTn id="111" presetID="6" presetClass="entr" presetSubtype="16" fill="hold" grpId="0" nodeType="withEffect">
                                  <p:stCondLst>
                                    <p:cond delay="0"/>
                                  </p:stCondLst>
                                  <p:childTnLst>
                                    <p:set>
                                      <p:cBhvr>
                                        <p:cTn id="112" dur="1" fill="hold">
                                          <p:stCondLst>
                                            <p:cond delay="0"/>
                                          </p:stCondLst>
                                        </p:cTn>
                                        <p:tgtEl>
                                          <p:spTgt spid="49"/>
                                        </p:tgtEl>
                                        <p:attrNameLst>
                                          <p:attrName>style.visibility</p:attrName>
                                        </p:attrNameLst>
                                      </p:cBhvr>
                                      <p:to>
                                        <p:strVal val="visible"/>
                                      </p:to>
                                    </p:set>
                                    <p:animEffect transition="in" filter="circle(in)">
                                      <p:cBhvr>
                                        <p:cTn id="113" dur="250"/>
                                        <p:tgtEl>
                                          <p:spTgt spid="49"/>
                                        </p:tgtEl>
                                      </p:cBhvr>
                                    </p:animEffect>
                                  </p:childTnLst>
                                </p:cTn>
                              </p:par>
                              <p:par>
                                <p:cTn id="114" presetID="35" presetClass="path" presetSubtype="0" accel="50000" decel="50000" fill="hold" grpId="0" nodeType="withEffect">
                                  <p:stCondLst>
                                    <p:cond delay="0"/>
                                  </p:stCondLst>
                                  <p:childTnLst>
                                    <p:animMotion origin="layout" path="M -2.91667E-6 3.33333E-6 L -0.28515 0.00231 " pathEditMode="relative" rAng="0" ptsTypes="AA">
                                      <p:cBhvr>
                                        <p:cTn id="115" dur="1250" fill="hold"/>
                                        <p:tgtEl>
                                          <p:spTgt spid="51"/>
                                        </p:tgtEl>
                                        <p:attrNameLst>
                                          <p:attrName>ppt_x</p:attrName>
                                          <p:attrName>ppt_y</p:attrName>
                                        </p:attrNameLst>
                                      </p:cBhvr>
                                      <p:rCtr x="-14258" y="116"/>
                                    </p:animMotion>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102"/>
                                        </p:tgtEl>
                                        <p:attrNameLst>
                                          <p:attrName>style.visibility</p:attrName>
                                        </p:attrNameLst>
                                      </p:cBhvr>
                                      <p:to>
                                        <p:strVal val="visible"/>
                                      </p:to>
                                    </p:set>
                                    <p:animEffect transition="in" filter="wipe(down)">
                                      <p:cBhvr>
                                        <p:cTn id="120" dur="250"/>
                                        <p:tgtEl>
                                          <p:spTgt spid="102"/>
                                        </p:tgtEl>
                                      </p:cBhvr>
                                    </p:animEffect>
                                  </p:childTnLst>
                                </p:cTn>
                              </p:par>
                            </p:childTnLst>
                          </p:cTn>
                        </p:par>
                        <p:par>
                          <p:cTn id="121" fill="hold">
                            <p:stCondLst>
                              <p:cond delay="250"/>
                            </p:stCondLst>
                            <p:childTnLst>
                              <p:par>
                                <p:cTn id="122" presetID="22" presetClass="entr" presetSubtype="1" fill="hold" nodeType="afterEffect">
                                  <p:stCondLst>
                                    <p:cond delay="0"/>
                                  </p:stCondLst>
                                  <p:childTnLst>
                                    <p:set>
                                      <p:cBhvr>
                                        <p:cTn id="123" dur="1" fill="hold">
                                          <p:stCondLst>
                                            <p:cond delay="0"/>
                                          </p:stCondLst>
                                        </p:cTn>
                                        <p:tgtEl>
                                          <p:spTgt spid="98"/>
                                        </p:tgtEl>
                                        <p:attrNameLst>
                                          <p:attrName>style.visibility</p:attrName>
                                        </p:attrNameLst>
                                      </p:cBhvr>
                                      <p:to>
                                        <p:strVal val="visible"/>
                                      </p:to>
                                    </p:set>
                                    <p:animEffect transition="in" filter="wipe(up)">
                                      <p:cBhvr>
                                        <p:cTn id="124" dur="250"/>
                                        <p:tgtEl>
                                          <p:spTgt spid="98"/>
                                        </p:tgtEl>
                                      </p:cBhvr>
                                    </p:animEffect>
                                  </p:childTnLst>
                                </p:cTn>
                              </p:par>
                            </p:childTnLst>
                          </p:cTn>
                        </p:par>
                        <p:par>
                          <p:cTn id="125" fill="hold">
                            <p:stCondLst>
                              <p:cond delay="500"/>
                            </p:stCondLst>
                            <p:childTnLst>
                              <p:par>
                                <p:cTn id="126" presetID="22" presetClass="entr" presetSubtype="1" fill="hold" nodeType="afterEffect">
                                  <p:stCondLst>
                                    <p:cond delay="0"/>
                                  </p:stCondLst>
                                  <p:childTnLst>
                                    <p:set>
                                      <p:cBhvr>
                                        <p:cTn id="127" dur="1" fill="hold">
                                          <p:stCondLst>
                                            <p:cond delay="0"/>
                                          </p:stCondLst>
                                        </p:cTn>
                                        <p:tgtEl>
                                          <p:spTgt spid="99"/>
                                        </p:tgtEl>
                                        <p:attrNameLst>
                                          <p:attrName>style.visibility</p:attrName>
                                        </p:attrNameLst>
                                      </p:cBhvr>
                                      <p:to>
                                        <p:strVal val="visible"/>
                                      </p:to>
                                    </p:set>
                                    <p:animEffect transition="in" filter="wipe(up)">
                                      <p:cBhvr>
                                        <p:cTn id="128" dur="250"/>
                                        <p:tgtEl>
                                          <p:spTgt spid="99"/>
                                        </p:tgtEl>
                                      </p:cBhvr>
                                    </p:animEffect>
                                  </p:childTnLst>
                                </p:cTn>
                              </p:par>
                            </p:childTnLst>
                          </p:cTn>
                        </p:par>
                        <p:par>
                          <p:cTn id="129" fill="hold">
                            <p:stCondLst>
                              <p:cond delay="750"/>
                            </p:stCondLst>
                            <p:childTnLst>
                              <p:par>
                                <p:cTn id="130" presetID="22" presetClass="entr" presetSubtype="4" fill="hold" nodeType="afterEffect">
                                  <p:stCondLst>
                                    <p:cond delay="0"/>
                                  </p:stCondLst>
                                  <p:childTnLst>
                                    <p:set>
                                      <p:cBhvr>
                                        <p:cTn id="131" dur="1" fill="hold">
                                          <p:stCondLst>
                                            <p:cond delay="0"/>
                                          </p:stCondLst>
                                        </p:cTn>
                                        <p:tgtEl>
                                          <p:spTgt spid="97"/>
                                        </p:tgtEl>
                                        <p:attrNameLst>
                                          <p:attrName>style.visibility</p:attrName>
                                        </p:attrNameLst>
                                      </p:cBhvr>
                                      <p:to>
                                        <p:strVal val="visible"/>
                                      </p:to>
                                    </p:set>
                                    <p:animEffect transition="in" filter="wipe(down)">
                                      <p:cBhvr>
                                        <p:cTn id="132" dur="250"/>
                                        <p:tgtEl>
                                          <p:spTgt spid="97"/>
                                        </p:tgtEl>
                                      </p:cBhvr>
                                    </p:animEffect>
                                  </p:childTnLst>
                                </p:cTn>
                              </p:par>
                            </p:childTnLst>
                          </p:cTn>
                        </p:par>
                        <p:par>
                          <p:cTn id="133" fill="hold">
                            <p:stCondLst>
                              <p:cond delay="1000"/>
                            </p:stCondLst>
                            <p:childTnLst>
                              <p:par>
                                <p:cTn id="134" presetID="22" presetClass="entr" presetSubtype="4" fill="hold" nodeType="afterEffect">
                                  <p:stCondLst>
                                    <p:cond delay="0"/>
                                  </p:stCondLst>
                                  <p:childTnLst>
                                    <p:set>
                                      <p:cBhvr>
                                        <p:cTn id="135" dur="1" fill="hold">
                                          <p:stCondLst>
                                            <p:cond delay="0"/>
                                          </p:stCondLst>
                                        </p:cTn>
                                        <p:tgtEl>
                                          <p:spTgt spid="100"/>
                                        </p:tgtEl>
                                        <p:attrNameLst>
                                          <p:attrName>style.visibility</p:attrName>
                                        </p:attrNameLst>
                                      </p:cBhvr>
                                      <p:to>
                                        <p:strVal val="visible"/>
                                      </p:to>
                                    </p:set>
                                    <p:animEffect transition="in" filter="wipe(down)">
                                      <p:cBhvr>
                                        <p:cTn id="136" dur="250"/>
                                        <p:tgtEl>
                                          <p:spTgt spid="100"/>
                                        </p:tgtEl>
                                      </p:cBhvr>
                                    </p:animEffect>
                                  </p:childTnLst>
                                </p:cTn>
                              </p:par>
                              <p:par>
                                <p:cTn id="137" presetID="6" presetClass="entr" presetSubtype="16" fill="hold" grpId="0" nodeType="withEffect">
                                  <p:stCondLst>
                                    <p:cond delay="0"/>
                                  </p:stCondLst>
                                  <p:childTnLst>
                                    <p:set>
                                      <p:cBhvr>
                                        <p:cTn id="138" dur="1" fill="hold">
                                          <p:stCondLst>
                                            <p:cond delay="0"/>
                                          </p:stCondLst>
                                        </p:cTn>
                                        <p:tgtEl>
                                          <p:spTgt spid="101"/>
                                        </p:tgtEl>
                                        <p:attrNameLst>
                                          <p:attrName>style.visibility</p:attrName>
                                        </p:attrNameLst>
                                      </p:cBhvr>
                                      <p:to>
                                        <p:strVal val="visible"/>
                                      </p:to>
                                    </p:set>
                                    <p:animEffect transition="in" filter="circle(in)">
                                      <p:cBhvr>
                                        <p:cTn id="139" dur="250"/>
                                        <p:tgtEl>
                                          <p:spTgt spid="101"/>
                                        </p:tgtEl>
                                      </p:cBhvr>
                                    </p:animEffect>
                                  </p:childTnLst>
                                </p:cTn>
                              </p:par>
                              <p:par>
                                <p:cTn id="140" presetID="35" presetClass="path" presetSubtype="0" accel="50000" decel="50000" fill="hold" grpId="0" nodeType="withEffect">
                                  <p:stCondLst>
                                    <p:cond delay="0"/>
                                  </p:stCondLst>
                                  <p:childTnLst>
                                    <p:animMotion origin="layout" path="M -2.91667E-6 3.33333E-6 L -0.28515 0.00231 " pathEditMode="relative" rAng="0" ptsTypes="AA">
                                      <p:cBhvr>
                                        <p:cTn id="141" dur="1250" fill="hold"/>
                                        <p:tgtEl>
                                          <p:spTgt spid="103"/>
                                        </p:tgtEl>
                                        <p:attrNameLst>
                                          <p:attrName>ppt_x</p:attrName>
                                          <p:attrName>ppt_y</p:attrName>
                                        </p:attrNameLst>
                                      </p:cBhvr>
                                      <p:rCtr x="-14258" y="116"/>
                                    </p:animMotion>
                                  </p:childTnLst>
                                </p:cTn>
                              </p:par>
                            </p:childTnLst>
                          </p:cTn>
                        </p:par>
                        <p:par>
                          <p:cTn id="142" fill="hold">
                            <p:stCondLst>
                              <p:cond delay="2250"/>
                            </p:stCondLst>
                            <p:childTnLst>
                              <p:par>
                                <p:cTn id="143" presetID="2" presetClass="entr" presetSubtype="8" decel="100000" fill="hold" grpId="0" nodeType="afterEffect">
                                  <p:stCondLst>
                                    <p:cond delay="0"/>
                                  </p:stCondLst>
                                  <p:childTnLst>
                                    <p:set>
                                      <p:cBhvr>
                                        <p:cTn id="144" dur="1" fill="hold">
                                          <p:stCondLst>
                                            <p:cond delay="0"/>
                                          </p:stCondLst>
                                        </p:cTn>
                                        <p:tgtEl>
                                          <p:spTgt spid="73"/>
                                        </p:tgtEl>
                                        <p:attrNameLst>
                                          <p:attrName>style.visibility</p:attrName>
                                        </p:attrNameLst>
                                      </p:cBhvr>
                                      <p:to>
                                        <p:strVal val="visible"/>
                                      </p:to>
                                    </p:set>
                                    <p:anim calcmode="lin" valueType="num">
                                      <p:cBhvr additive="base">
                                        <p:cTn id="145" dur="750" fill="hold"/>
                                        <p:tgtEl>
                                          <p:spTgt spid="73"/>
                                        </p:tgtEl>
                                        <p:attrNameLst>
                                          <p:attrName>ppt_x</p:attrName>
                                        </p:attrNameLst>
                                      </p:cBhvr>
                                      <p:tavLst>
                                        <p:tav tm="0">
                                          <p:val>
                                            <p:strVal val="0-#ppt_w/2"/>
                                          </p:val>
                                        </p:tav>
                                        <p:tav tm="100000">
                                          <p:val>
                                            <p:strVal val="#ppt_x"/>
                                          </p:val>
                                        </p:tav>
                                      </p:tavLst>
                                    </p:anim>
                                    <p:anim calcmode="lin" valueType="num">
                                      <p:cBhvr additive="base">
                                        <p:cTn id="146" dur="750" fill="hold"/>
                                        <p:tgtEl>
                                          <p:spTgt spid="73"/>
                                        </p:tgtEl>
                                        <p:attrNameLst>
                                          <p:attrName>ppt_y</p:attrName>
                                        </p:attrNameLst>
                                      </p:cBhvr>
                                      <p:tavLst>
                                        <p:tav tm="0">
                                          <p:val>
                                            <p:strVal val="#ppt_y"/>
                                          </p:val>
                                        </p:tav>
                                        <p:tav tm="100000">
                                          <p:val>
                                            <p:strVal val="#ppt_y"/>
                                          </p:val>
                                        </p:tav>
                                      </p:tavLst>
                                    </p:anim>
                                  </p:childTnLst>
                                </p:cTn>
                              </p:par>
                              <p:par>
                                <p:cTn id="147" presetID="2" presetClass="entr" presetSubtype="2" decel="80000" fill="hold" grpId="0" nodeType="withEffect">
                                  <p:stCondLst>
                                    <p:cond delay="0"/>
                                  </p:stCondLst>
                                  <p:childTnLst>
                                    <p:set>
                                      <p:cBhvr>
                                        <p:cTn id="148" dur="1" fill="hold">
                                          <p:stCondLst>
                                            <p:cond delay="0"/>
                                          </p:stCondLst>
                                        </p:cTn>
                                        <p:tgtEl>
                                          <p:spTgt spid="74"/>
                                        </p:tgtEl>
                                        <p:attrNameLst>
                                          <p:attrName>style.visibility</p:attrName>
                                        </p:attrNameLst>
                                      </p:cBhvr>
                                      <p:to>
                                        <p:strVal val="visible"/>
                                      </p:to>
                                    </p:set>
                                    <p:anim calcmode="lin" valueType="num">
                                      <p:cBhvr additive="base">
                                        <p:cTn id="149" dur="750" fill="hold"/>
                                        <p:tgtEl>
                                          <p:spTgt spid="74"/>
                                        </p:tgtEl>
                                        <p:attrNameLst>
                                          <p:attrName>ppt_x</p:attrName>
                                        </p:attrNameLst>
                                      </p:cBhvr>
                                      <p:tavLst>
                                        <p:tav tm="0">
                                          <p:val>
                                            <p:strVal val="1+#ppt_w/2"/>
                                          </p:val>
                                        </p:tav>
                                        <p:tav tm="100000">
                                          <p:val>
                                            <p:strVal val="#ppt_x"/>
                                          </p:val>
                                        </p:tav>
                                      </p:tavLst>
                                    </p:anim>
                                    <p:anim calcmode="lin" valueType="num">
                                      <p:cBhvr additive="base">
                                        <p:cTn id="150" dur="750" fill="hold"/>
                                        <p:tgtEl>
                                          <p:spTgt spid="74"/>
                                        </p:tgtEl>
                                        <p:attrNameLst>
                                          <p:attrName>ppt_y</p:attrName>
                                        </p:attrNameLst>
                                      </p:cBhvr>
                                      <p:tavLst>
                                        <p:tav tm="0">
                                          <p:val>
                                            <p:strVal val="#ppt_y"/>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3"/>
                                        </p:tgtEl>
                                        <p:attrNameLst>
                                          <p:attrName>style.visibility</p:attrName>
                                        </p:attrNameLst>
                                      </p:cBhvr>
                                      <p:to>
                                        <p:strVal val="visible"/>
                                      </p:to>
                                    </p:set>
                                    <p:anim calcmode="lin" valueType="num">
                                      <p:cBhvr additive="base">
                                        <p:cTn id="153" dur="500" fill="hold"/>
                                        <p:tgtEl>
                                          <p:spTgt spid="3"/>
                                        </p:tgtEl>
                                        <p:attrNameLst>
                                          <p:attrName>ppt_x</p:attrName>
                                        </p:attrNameLst>
                                      </p:cBhvr>
                                      <p:tavLst>
                                        <p:tav tm="0">
                                          <p:val>
                                            <p:strVal val="#ppt_x"/>
                                          </p:val>
                                        </p:tav>
                                        <p:tav tm="100000">
                                          <p:val>
                                            <p:strVal val="#ppt_x"/>
                                          </p:val>
                                        </p:tav>
                                      </p:tavLst>
                                    </p:anim>
                                    <p:anim calcmode="lin" valueType="num">
                                      <p:cBhvr additive="base">
                                        <p:cTn id="15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3" grpId="0"/>
      <p:bldP spid="43" grpId="0" animBg="1"/>
      <p:bldP spid="124" grpId="0"/>
      <p:bldP spid="174" grpId="0" animBg="1"/>
      <p:bldP spid="176" grpId="0"/>
      <p:bldP spid="49" grpId="0" animBg="1"/>
      <p:bldP spid="51" grpId="0"/>
      <p:bldP spid="5" grpId="0" animBg="1"/>
      <p:bldP spid="3" grpId="0"/>
      <p:bldP spid="76" grpId="0" animBg="1"/>
      <p:bldP spid="78" grpId="0"/>
      <p:bldP spid="101" grpId="0" animBg="1"/>
      <p:bldP spid="10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09881A7C-BC0A-47C2-A546-6B437E0C1F76}"/>
              </a:ext>
            </a:extLst>
          </p:cNvPr>
          <p:cNvGraphicFramePr>
            <a:graphicFrameLocks noGrp="1"/>
          </p:cNvGraphicFramePr>
          <p:nvPr>
            <p:extLst/>
          </p:nvPr>
        </p:nvGraphicFramePr>
        <p:xfrm>
          <a:off x="1450808" y="2997693"/>
          <a:ext cx="9526497" cy="3835544"/>
        </p:xfrm>
        <a:graphic>
          <a:graphicData uri="http://schemas.openxmlformats.org/drawingml/2006/table">
            <a:tbl>
              <a:tblPr firstRow="1" bandRow="1">
                <a:tableStyleId>{5C22544A-7EE6-4342-B048-85BDC9FD1C3A}</a:tableStyleId>
              </a:tblPr>
              <a:tblGrid>
                <a:gridCol w="1369665">
                  <a:extLst>
                    <a:ext uri="{9D8B030D-6E8A-4147-A177-3AD203B41FA5}">
                      <a16:colId xmlns:a16="http://schemas.microsoft.com/office/drawing/2014/main" val="20000"/>
                    </a:ext>
                  </a:extLst>
                </a:gridCol>
                <a:gridCol w="1582181">
                  <a:extLst>
                    <a:ext uri="{9D8B030D-6E8A-4147-A177-3AD203B41FA5}">
                      <a16:colId xmlns:a16="http://schemas.microsoft.com/office/drawing/2014/main" val="20001"/>
                    </a:ext>
                  </a:extLst>
                </a:gridCol>
                <a:gridCol w="1161019">
                  <a:extLst>
                    <a:ext uri="{9D8B030D-6E8A-4147-A177-3AD203B41FA5}">
                      <a16:colId xmlns:a16="http://schemas.microsoft.com/office/drawing/2014/main" val="20002"/>
                    </a:ext>
                  </a:extLst>
                </a:gridCol>
                <a:gridCol w="987036">
                  <a:extLst>
                    <a:ext uri="{9D8B030D-6E8A-4147-A177-3AD203B41FA5}">
                      <a16:colId xmlns:a16="http://schemas.microsoft.com/office/drawing/2014/main" val="20003"/>
                    </a:ext>
                  </a:extLst>
                </a:gridCol>
                <a:gridCol w="1274974">
                  <a:extLst>
                    <a:ext uri="{9D8B030D-6E8A-4147-A177-3AD203B41FA5}">
                      <a16:colId xmlns:a16="http://schemas.microsoft.com/office/drawing/2014/main" val="20004"/>
                    </a:ext>
                  </a:extLst>
                </a:gridCol>
                <a:gridCol w="1535765">
                  <a:extLst>
                    <a:ext uri="{9D8B030D-6E8A-4147-A177-3AD203B41FA5}">
                      <a16:colId xmlns:a16="http://schemas.microsoft.com/office/drawing/2014/main" val="20005"/>
                    </a:ext>
                  </a:extLst>
                </a:gridCol>
                <a:gridCol w="1615857">
                  <a:extLst>
                    <a:ext uri="{9D8B030D-6E8A-4147-A177-3AD203B41FA5}">
                      <a16:colId xmlns:a16="http://schemas.microsoft.com/office/drawing/2014/main" val="20006"/>
                    </a:ext>
                  </a:extLst>
                </a:gridCol>
              </a:tblGrid>
              <a:tr h="516434">
                <a:tc>
                  <a:txBody>
                    <a:bodyPr/>
                    <a:lstStyle/>
                    <a:p>
                      <a:pPr algn="ctr"/>
                      <a:r>
                        <a:rPr lang="id-ID" sz="2000" dirty="0"/>
                        <a:t>Area</a:t>
                      </a:r>
                    </a:p>
                  </a:txBody>
                  <a:tcPr marL="127340" marR="127340" marT="63670" marB="63670">
                    <a:solidFill>
                      <a:srgbClr val="62AA8D"/>
                    </a:solidFill>
                  </a:tcPr>
                </a:tc>
                <a:tc>
                  <a:txBody>
                    <a:bodyPr/>
                    <a:lstStyle/>
                    <a:p>
                      <a:pPr algn="ctr"/>
                      <a:r>
                        <a:rPr lang="id-ID" sz="2000" dirty="0"/>
                        <a:t>Provider</a:t>
                      </a:r>
                    </a:p>
                  </a:txBody>
                  <a:tcPr marL="127340" marR="127340" marT="63670" marB="63670">
                    <a:solidFill>
                      <a:srgbClr val="62AA8D"/>
                    </a:solidFill>
                  </a:tcPr>
                </a:tc>
                <a:tc>
                  <a:txBody>
                    <a:bodyPr/>
                    <a:lstStyle/>
                    <a:p>
                      <a:pPr algn="ctr"/>
                      <a:r>
                        <a:rPr lang="id-ID" sz="2000" dirty="0"/>
                        <a:t>RSRP</a:t>
                      </a:r>
                    </a:p>
                  </a:txBody>
                  <a:tcPr marL="127340" marR="127340" marT="63670" marB="63670">
                    <a:solidFill>
                      <a:srgbClr val="62AA8D"/>
                    </a:solidFill>
                  </a:tcPr>
                </a:tc>
                <a:tc>
                  <a:txBody>
                    <a:bodyPr/>
                    <a:lstStyle/>
                    <a:p>
                      <a:pPr algn="ctr"/>
                      <a:r>
                        <a:rPr lang="id-ID" sz="2000" dirty="0"/>
                        <a:t>RSRQ</a:t>
                      </a:r>
                    </a:p>
                  </a:txBody>
                  <a:tcPr marL="127340" marR="127340" marT="63670" marB="63670">
                    <a:solidFill>
                      <a:srgbClr val="62AA8D"/>
                    </a:solidFill>
                  </a:tcPr>
                </a:tc>
                <a:tc>
                  <a:txBody>
                    <a:bodyPr/>
                    <a:lstStyle/>
                    <a:p>
                      <a:pPr algn="ctr"/>
                      <a:r>
                        <a:rPr lang="id-ID" sz="2000" dirty="0"/>
                        <a:t>RSSNR</a:t>
                      </a:r>
                    </a:p>
                  </a:txBody>
                  <a:tcPr marL="127340" marR="127340" marT="63670" marB="63670">
                    <a:solidFill>
                      <a:srgbClr val="62AA8D"/>
                    </a:solidFill>
                  </a:tcPr>
                </a:tc>
                <a:tc>
                  <a:txBody>
                    <a:bodyPr/>
                    <a:lstStyle/>
                    <a:p>
                      <a:pPr algn="ctr"/>
                      <a:r>
                        <a:rPr lang="id-ID" sz="2000" dirty="0"/>
                        <a:t>Download</a:t>
                      </a:r>
                    </a:p>
                  </a:txBody>
                  <a:tcPr marL="127340" marR="127340" marT="63670" marB="63670">
                    <a:solidFill>
                      <a:srgbClr val="62AA8D"/>
                    </a:solidFill>
                  </a:tcPr>
                </a:tc>
                <a:tc>
                  <a:txBody>
                    <a:bodyPr/>
                    <a:lstStyle/>
                    <a:p>
                      <a:pPr algn="ctr"/>
                      <a:r>
                        <a:rPr lang="id-ID" sz="2000" dirty="0"/>
                        <a:t>Upload</a:t>
                      </a:r>
                    </a:p>
                  </a:txBody>
                  <a:tcPr marL="127340" marR="127340" marT="63670" marB="63670">
                    <a:solidFill>
                      <a:srgbClr val="62AA8D"/>
                    </a:solidFill>
                  </a:tcPr>
                </a:tc>
                <a:extLst>
                  <a:ext uri="{0D108BD9-81ED-4DB2-BD59-A6C34878D82A}">
                    <a16:rowId xmlns:a16="http://schemas.microsoft.com/office/drawing/2014/main" val="10000"/>
                  </a:ext>
                </a:extLst>
              </a:tr>
              <a:tr h="516434">
                <a:tc>
                  <a:txBody>
                    <a:bodyPr/>
                    <a:lstStyle/>
                    <a:p>
                      <a:pPr algn="ctr"/>
                      <a:r>
                        <a:rPr lang="id-ID" sz="2000" dirty="0">
                          <a:hlinkClick r:id="rId2" action="ppaction://hlinksldjump"/>
                        </a:rPr>
                        <a:t>Perumnas</a:t>
                      </a:r>
                      <a:endParaRPr lang="id-ID" sz="2000" dirty="0"/>
                    </a:p>
                  </a:txBody>
                  <a:tcPr marL="127340" marR="127340" marT="63670" marB="63670"/>
                </a:tc>
                <a:tc>
                  <a:txBody>
                    <a:bodyPr/>
                    <a:lstStyle/>
                    <a:p>
                      <a:pPr algn="ctr"/>
                      <a:r>
                        <a:rPr lang="id-ID" sz="2000" dirty="0"/>
                        <a:t>Tri</a:t>
                      </a:r>
                    </a:p>
                  </a:txBody>
                  <a:tcPr marL="127340" marR="127340" marT="63670" marB="63670"/>
                </a:tc>
                <a:tc>
                  <a:txBody>
                    <a:bodyPr/>
                    <a:lstStyle/>
                    <a:p>
                      <a:pPr algn="ctr"/>
                      <a:r>
                        <a:rPr lang="id-ID" sz="2000" dirty="0"/>
                        <a:t>-84dbm</a:t>
                      </a:r>
                    </a:p>
                  </a:txBody>
                  <a:tcPr marL="127340" marR="127340" marT="63670" marB="63670"/>
                </a:tc>
                <a:tc>
                  <a:txBody>
                    <a:bodyPr/>
                    <a:lstStyle/>
                    <a:p>
                      <a:pPr algn="ctr"/>
                      <a:r>
                        <a:rPr lang="id-ID" sz="2000" dirty="0"/>
                        <a:t>-12db</a:t>
                      </a:r>
                    </a:p>
                  </a:txBody>
                  <a:tcPr marL="127340" marR="127340" marT="63670" marB="63670"/>
                </a:tc>
                <a:tc>
                  <a:txBody>
                    <a:bodyPr/>
                    <a:lstStyle/>
                    <a:p>
                      <a:pPr algn="ctr"/>
                      <a:r>
                        <a:rPr lang="id-ID" sz="2000" dirty="0"/>
                        <a:t>3,6db</a:t>
                      </a:r>
                    </a:p>
                  </a:txBody>
                  <a:tcPr marL="127340" marR="127340" marT="63670" marB="63670"/>
                </a:tc>
                <a:tc>
                  <a:txBody>
                    <a:bodyPr/>
                    <a:lstStyle/>
                    <a:p>
                      <a:pPr algn="ctr"/>
                      <a:r>
                        <a:rPr lang="id-ID" sz="2000" dirty="0"/>
                        <a:t>10,2 Mbps</a:t>
                      </a:r>
                    </a:p>
                  </a:txBody>
                  <a:tcPr marL="127340" marR="127340" marT="63670" marB="63670"/>
                </a:tc>
                <a:tc>
                  <a:txBody>
                    <a:bodyPr/>
                    <a:lstStyle/>
                    <a:p>
                      <a:pPr algn="ctr"/>
                      <a:r>
                        <a:rPr lang="id-ID" sz="2000" dirty="0"/>
                        <a:t>5,43 Mbps</a:t>
                      </a:r>
                    </a:p>
                  </a:txBody>
                  <a:tcPr marL="127340" marR="127340" marT="63670" marB="63670"/>
                </a:tc>
                <a:extLst>
                  <a:ext uri="{0D108BD9-81ED-4DB2-BD59-A6C34878D82A}">
                    <a16:rowId xmlns:a16="http://schemas.microsoft.com/office/drawing/2014/main" val="10001"/>
                  </a:ext>
                </a:extLst>
              </a:tr>
              <a:tr h="516434">
                <a:tc>
                  <a:txBody>
                    <a:bodyPr/>
                    <a:lstStyle/>
                    <a:p>
                      <a:pPr algn="ctr"/>
                      <a:r>
                        <a:rPr lang="id-ID" sz="2000" dirty="0">
                          <a:hlinkClick r:id="rId3" action="ppaction://hlinksldjump"/>
                        </a:rPr>
                        <a:t>Talang Kerangga</a:t>
                      </a:r>
                      <a:endParaRPr lang="id-ID" sz="2000" dirty="0"/>
                    </a:p>
                  </a:txBody>
                  <a:tcPr marL="127340" marR="127340" marT="63670" marB="63670"/>
                </a:tc>
                <a:tc>
                  <a:txBody>
                    <a:bodyPr/>
                    <a:lstStyle/>
                    <a:p>
                      <a:pPr algn="ctr"/>
                      <a:r>
                        <a:rPr lang="id-ID" sz="2000" dirty="0"/>
                        <a:t>Tri</a:t>
                      </a:r>
                    </a:p>
                  </a:txBody>
                  <a:tcPr marL="127340" marR="127340" marT="63670" marB="63670"/>
                </a:tc>
                <a:tc>
                  <a:txBody>
                    <a:bodyPr/>
                    <a:lstStyle/>
                    <a:p>
                      <a:pPr algn="ctr"/>
                      <a:r>
                        <a:rPr lang="id-ID" sz="2000" dirty="0"/>
                        <a:t>-81dbm</a:t>
                      </a:r>
                    </a:p>
                  </a:txBody>
                  <a:tcPr marL="127340" marR="127340" marT="63670" marB="63670"/>
                </a:tc>
                <a:tc>
                  <a:txBody>
                    <a:bodyPr/>
                    <a:lstStyle/>
                    <a:p>
                      <a:pPr algn="ctr"/>
                      <a:r>
                        <a:rPr lang="id-ID" sz="2000" dirty="0"/>
                        <a:t>-13db</a:t>
                      </a:r>
                    </a:p>
                  </a:txBody>
                  <a:tcPr marL="127340" marR="127340" marT="63670" marB="63670"/>
                </a:tc>
                <a:tc>
                  <a:txBody>
                    <a:bodyPr/>
                    <a:lstStyle/>
                    <a:p>
                      <a:pPr algn="ctr"/>
                      <a:r>
                        <a:rPr lang="id-ID" sz="2000" dirty="0"/>
                        <a:t>-20,0db</a:t>
                      </a:r>
                    </a:p>
                  </a:txBody>
                  <a:tcPr marL="127340" marR="127340" marT="63670" marB="63670"/>
                </a:tc>
                <a:tc>
                  <a:txBody>
                    <a:bodyPr/>
                    <a:lstStyle/>
                    <a:p>
                      <a:pPr algn="ctr"/>
                      <a:r>
                        <a:rPr lang="id-ID" sz="2000" dirty="0"/>
                        <a:t>9,06 Mbps</a:t>
                      </a:r>
                    </a:p>
                  </a:txBody>
                  <a:tcPr marL="127340" marR="127340" marT="63670" marB="63670"/>
                </a:tc>
                <a:tc>
                  <a:txBody>
                    <a:bodyPr/>
                    <a:lstStyle/>
                    <a:p>
                      <a:pPr algn="ctr"/>
                      <a:r>
                        <a:rPr lang="id-ID" sz="2000" dirty="0"/>
                        <a:t>15,3 Mbps</a:t>
                      </a:r>
                    </a:p>
                  </a:txBody>
                  <a:tcPr marL="127340" marR="127340" marT="63670" marB="63670"/>
                </a:tc>
                <a:extLst>
                  <a:ext uri="{0D108BD9-81ED-4DB2-BD59-A6C34878D82A}">
                    <a16:rowId xmlns:a16="http://schemas.microsoft.com/office/drawing/2014/main" val="1168260830"/>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1412601951"/>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625124750"/>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860149291"/>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3708851289"/>
                  </a:ext>
                </a:extLst>
              </a:tr>
            </a:tbl>
          </a:graphicData>
        </a:graphic>
      </p:graphicFrame>
      <p:sp>
        <p:nvSpPr>
          <p:cNvPr id="14" name="Rectangle 13">
            <a:extLst>
              <a:ext uri="{FF2B5EF4-FFF2-40B4-BE49-F238E27FC236}">
                <a16:creationId xmlns:a16="http://schemas.microsoft.com/office/drawing/2014/main" id="{DBEF1033-7137-432F-B3F8-BC83974CA420}"/>
              </a:ext>
            </a:extLst>
          </p:cNvPr>
          <p:cNvSpPr/>
          <p:nvPr/>
        </p:nvSpPr>
        <p:spPr>
          <a:xfrm>
            <a:off x="816827" y="-65354"/>
            <a:ext cx="11160021" cy="3075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0FB048D9-AB1A-4483-A861-DD67A15241CE}"/>
              </a:ext>
            </a:extLst>
          </p:cNvPr>
          <p:cNvSpPr txBox="1"/>
          <p:nvPr/>
        </p:nvSpPr>
        <p:spPr>
          <a:xfrm>
            <a:off x="5730032" y="415753"/>
            <a:ext cx="916533" cy="707886"/>
          </a:xfrm>
          <a:prstGeom prst="rect">
            <a:avLst/>
          </a:prstGeom>
          <a:noFill/>
        </p:spPr>
        <p:txBody>
          <a:bodyPr wrap="square" rtlCol="0">
            <a:spAutoFit/>
          </a:bodyPr>
          <a:lstStyle/>
          <a:p>
            <a:r>
              <a:rPr lang="id-ID" sz="4000" dirty="0">
                <a:solidFill>
                  <a:schemeClr val="tx1">
                    <a:lumMod val="65000"/>
                    <a:lumOff val="35000"/>
                  </a:schemeClr>
                </a:solidFill>
                <a:latin typeface="Bahnschrift" panose="020B0502040204020203" pitchFamily="34" charset="0"/>
                <a:ea typeface="Adobe Gothic Std B" panose="020B0800000000000000" pitchFamily="34" charset="-128"/>
              </a:rPr>
              <a:t>TRI</a:t>
            </a:r>
            <a:endParaRPr lang="en-US" sz="40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10" name="Rectangle 9">
            <a:extLst>
              <a:ext uri="{FF2B5EF4-FFF2-40B4-BE49-F238E27FC236}">
                <a16:creationId xmlns:a16="http://schemas.microsoft.com/office/drawing/2014/main" id="{4853AA7A-2F22-4A1C-977F-7D6E2B64767C}"/>
              </a:ext>
            </a:extLst>
          </p:cNvPr>
          <p:cNvSpPr/>
          <p:nvPr/>
        </p:nvSpPr>
        <p:spPr>
          <a:xfrm>
            <a:off x="6646565" y="-65354"/>
            <a:ext cx="5845942" cy="1596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4" name="Straight Connector 3">
            <a:extLst>
              <a:ext uri="{FF2B5EF4-FFF2-40B4-BE49-F238E27FC236}">
                <a16:creationId xmlns:a16="http://schemas.microsoft.com/office/drawing/2014/main" id="{372E0EC7-8937-4302-B461-89D1A68012E5}"/>
              </a:ext>
            </a:extLst>
          </p:cNvPr>
          <p:cNvCxnSpPr/>
          <p:nvPr/>
        </p:nvCxnSpPr>
        <p:spPr>
          <a:xfrm>
            <a:off x="1571223" y="1262130"/>
            <a:ext cx="9234152" cy="0"/>
          </a:xfrm>
          <a:prstGeom prst="line">
            <a:avLst/>
          </a:prstGeom>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9E1CB297-007C-4D90-AAE9-E2794F23BA5D}"/>
              </a:ext>
            </a:extLst>
          </p:cNvPr>
          <p:cNvSpPr/>
          <p:nvPr/>
        </p:nvSpPr>
        <p:spPr>
          <a:xfrm>
            <a:off x="7178828" y="-112575"/>
            <a:ext cx="2704563" cy="444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TextBox 7">
            <a:extLst>
              <a:ext uri="{FF2B5EF4-FFF2-40B4-BE49-F238E27FC236}">
                <a16:creationId xmlns:a16="http://schemas.microsoft.com/office/drawing/2014/main" id="{1ECB0042-6FAD-4A25-B409-E9853D1F3AAF}"/>
              </a:ext>
            </a:extLst>
          </p:cNvPr>
          <p:cNvSpPr txBox="1"/>
          <p:nvPr/>
        </p:nvSpPr>
        <p:spPr>
          <a:xfrm>
            <a:off x="582860" y="1548550"/>
            <a:ext cx="13523844" cy="1323439"/>
          </a:xfrm>
          <a:prstGeom prst="rect">
            <a:avLst/>
          </a:prstGeom>
          <a:noFill/>
        </p:spPr>
        <p:txBody>
          <a:bodyPr wrap="square" rtlCol="0">
            <a:spAutoFit/>
          </a:bodyPr>
          <a:lstStyle/>
          <a:p>
            <a:r>
              <a:rPr lang="id-ID" sz="4000" b="1" dirty="0">
                <a:solidFill>
                  <a:schemeClr val="tx1">
                    <a:lumMod val="65000"/>
                    <a:lumOff val="35000"/>
                  </a:schemeClr>
                </a:solidFill>
                <a:latin typeface="Agency FB" panose="020B0503020202020204" pitchFamily="34" charset="0"/>
              </a:rPr>
              <a:t>Dengan menggunakan provider tri,maka didapat data </a:t>
            </a:r>
            <a:r>
              <a:rPr lang="en-US" sz="4000" b="1" dirty="0">
                <a:solidFill>
                  <a:schemeClr val="tx1">
                    <a:lumMod val="65000"/>
                    <a:lumOff val="35000"/>
                  </a:schemeClr>
                </a:solidFill>
                <a:latin typeface="Agency FB" panose="020B0503020202020204" pitchFamily="34" charset="0"/>
              </a:rPr>
              <a:t>  </a:t>
            </a:r>
          </a:p>
          <a:p>
            <a:r>
              <a:rPr lang="en-US" sz="4000" b="1" dirty="0">
                <a:solidFill>
                  <a:schemeClr val="tx1">
                    <a:lumMod val="65000"/>
                    <a:lumOff val="35000"/>
                  </a:schemeClr>
                </a:solidFill>
                <a:latin typeface="Agency FB" panose="020B0503020202020204" pitchFamily="34" charset="0"/>
              </a:rPr>
              <a:t> </a:t>
            </a:r>
          </a:p>
        </p:txBody>
      </p:sp>
      <p:sp>
        <p:nvSpPr>
          <p:cNvPr id="12" name="TextBox 11">
            <a:extLst>
              <a:ext uri="{FF2B5EF4-FFF2-40B4-BE49-F238E27FC236}">
                <a16:creationId xmlns:a16="http://schemas.microsoft.com/office/drawing/2014/main" id="{4E172A5C-52C8-432B-90E9-B544E32F0CC0}"/>
              </a:ext>
            </a:extLst>
          </p:cNvPr>
          <p:cNvSpPr txBox="1"/>
          <p:nvPr/>
        </p:nvSpPr>
        <p:spPr>
          <a:xfrm>
            <a:off x="582860" y="2164103"/>
            <a:ext cx="4943061" cy="707886"/>
          </a:xfrm>
          <a:prstGeom prst="rect">
            <a:avLst/>
          </a:prstGeom>
          <a:noFill/>
        </p:spPr>
        <p:txBody>
          <a:bodyPr wrap="square" rtlCol="0">
            <a:spAutoFit/>
          </a:bodyPr>
          <a:lstStyle/>
          <a:p>
            <a:r>
              <a:rPr lang="id-ID" sz="4000" b="1" dirty="0">
                <a:solidFill>
                  <a:schemeClr val="tx1">
                    <a:lumMod val="65000"/>
                    <a:lumOff val="35000"/>
                  </a:schemeClr>
                </a:solidFill>
                <a:latin typeface="Agency FB" panose="020B0503020202020204" pitchFamily="34" charset="0"/>
              </a:rPr>
              <a:t>sebagai berikut </a:t>
            </a:r>
            <a:r>
              <a:rPr lang="en-US" sz="4000" b="1" dirty="0">
                <a:solidFill>
                  <a:schemeClr val="tx1">
                    <a:lumMod val="65000"/>
                    <a:lumOff val="35000"/>
                  </a:schemeClr>
                </a:solidFill>
                <a:latin typeface="Agency FB" panose="020B0503020202020204" pitchFamily="34" charset="0"/>
              </a:rPr>
              <a:t>; </a:t>
            </a:r>
          </a:p>
        </p:txBody>
      </p:sp>
      <p:sp>
        <p:nvSpPr>
          <p:cNvPr id="15" name="TextBox 14">
            <a:extLst>
              <a:ext uri="{FF2B5EF4-FFF2-40B4-BE49-F238E27FC236}">
                <a16:creationId xmlns:a16="http://schemas.microsoft.com/office/drawing/2014/main" id="{33937AFD-AB91-463B-B7B0-B64781441818}"/>
              </a:ext>
            </a:extLst>
          </p:cNvPr>
          <p:cNvSpPr txBox="1"/>
          <p:nvPr/>
        </p:nvSpPr>
        <p:spPr>
          <a:xfrm>
            <a:off x="101600" y="5917376"/>
            <a:ext cx="1905000" cy="707886"/>
          </a:xfrm>
          <a:prstGeom prst="rect">
            <a:avLst/>
          </a:prstGeom>
          <a:noFill/>
        </p:spPr>
        <p:txBody>
          <a:bodyPr wrap="square" rtlCol="0">
            <a:spAutoFit/>
          </a:bodyPr>
          <a:lstStyle/>
          <a:p>
            <a:r>
              <a:rPr lang="id-ID" sz="2000" dirty="0">
                <a:solidFill>
                  <a:schemeClr val="tx1">
                    <a:lumMod val="65000"/>
                    <a:lumOff val="35000"/>
                  </a:schemeClr>
                </a:solidFill>
                <a:latin typeface="Bahnschrift" panose="020B0502040204020203" pitchFamily="34" charset="0"/>
                <a:ea typeface="Adobe Gothic Std B" panose="020B0800000000000000" pitchFamily="34" charset="-128"/>
              </a:rPr>
              <a:t>*jarak jauh</a:t>
            </a:r>
          </a:p>
          <a:p>
            <a:r>
              <a:rPr lang="id-ID" sz="2000" dirty="0">
                <a:solidFill>
                  <a:schemeClr val="tx1">
                    <a:lumMod val="65000"/>
                    <a:lumOff val="35000"/>
                  </a:schemeClr>
                </a:solidFill>
                <a:latin typeface="Bahnschrift" panose="020B0502040204020203" pitchFamily="34" charset="0"/>
                <a:ea typeface="Adobe Gothic Std B" panose="020B0800000000000000" pitchFamily="34" charset="-128"/>
              </a:rPr>
              <a:t>         &gt;400m </a:t>
            </a:r>
            <a:endParaRPr lang="en-US" sz="20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pic>
        <p:nvPicPr>
          <p:cNvPr id="19" name="Picture 18">
            <a:extLst>
              <a:ext uri="{FF2B5EF4-FFF2-40B4-BE49-F238E27FC236}">
                <a16:creationId xmlns:a16="http://schemas.microsoft.com/office/drawing/2014/main" id="{1031A7C9-88E8-48F9-8433-F03D246AD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8869" y="0"/>
            <a:ext cx="1685459" cy="1123639"/>
          </a:xfrm>
          <a:prstGeom prst="rect">
            <a:avLst/>
          </a:prstGeom>
        </p:spPr>
      </p:pic>
    </p:spTree>
    <p:extLst>
      <p:ext uri="{BB962C8B-B14F-4D97-AF65-F5344CB8AC3E}">
        <p14:creationId xmlns:p14="http://schemas.microsoft.com/office/powerpoint/2010/main" val="167702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76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0-#ppt_h/2"/>
                                          </p:val>
                                        </p:tav>
                                        <p:tav tm="100000">
                                          <p:val>
                                            <p:strVal val="#ppt_y"/>
                                          </p:val>
                                        </p:tav>
                                      </p:tavLst>
                                    </p:anim>
                                  </p:childTnLst>
                                </p:cTn>
                              </p:par>
                              <p:par>
                                <p:cTn id="13" presetID="16" presetClass="entr" presetSubtype="37"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outVertic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wipe(left)">
                                      <p:cBhvr>
                                        <p:cTn id="20" dur="500"/>
                                        <p:tgtEl>
                                          <p:spTgt spid="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wipe(left)">
                                      <p:cBhvr>
                                        <p:cTn id="25" dur="500"/>
                                        <p:tgtEl>
                                          <p:spTgt spid="8">
                                            <p:txEl>
                                              <p:pRg st="1" end="1"/>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1" decel="10000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750" fill="hold"/>
                                        <p:tgtEl>
                                          <p:spTgt spid="13"/>
                                        </p:tgtEl>
                                        <p:attrNameLst>
                                          <p:attrName>ppt_x</p:attrName>
                                        </p:attrNameLst>
                                      </p:cBhvr>
                                      <p:tavLst>
                                        <p:tav tm="0">
                                          <p:val>
                                            <p:strVal val="#ppt_x"/>
                                          </p:val>
                                        </p:tav>
                                        <p:tav tm="100000">
                                          <p:val>
                                            <p:strVal val="#ppt_x"/>
                                          </p:val>
                                        </p:tav>
                                      </p:tavLst>
                                    </p:anim>
                                    <p:anim calcmode="lin" valueType="num">
                                      <p:cBhvr additive="base">
                                        <p:cTn id="34" dur="7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D4908F-6612-4734-AB33-5B76B15F1E32}"/>
              </a:ext>
            </a:extLst>
          </p:cNvPr>
          <p:cNvSpPr txBox="1"/>
          <p:nvPr/>
        </p:nvSpPr>
        <p:spPr>
          <a:xfrm>
            <a:off x="11398322" y="917766"/>
            <a:ext cx="672877" cy="5165534"/>
          </a:xfrm>
          <a:prstGeom prst="rect">
            <a:avLst/>
          </a:prstGeom>
          <a:noFill/>
        </p:spPr>
        <p:txBody>
          <a:bodyPr vert="wordArtVert" wrap="square" rtlCol="0">
            <a:spAutoFit/>
          </a:bodyPr>
          <a:lstStyle/>
          <a:p>
            <a:r>
              <a:rPr lang="id-ID" sz="2800" b="1" dirty="0">
                <a:solidFill>
                  <a:schemeClr val="tx1">
                    <a:lumMod val="65000"/>
                    <a:lumOff val="35000"/>
                  </a:schemeClr>
                </a:solidFill>
                <a:latin typeface="Agency FB" panose="020B0503020202020204" pitchFamily="34" charset="0"/>
              </a:rPr>
              <a:t>Jarak Jauh</a:t>
            </a:r>
            <a:endParaRPr lang="en-ID" sz="2800" b="1" dirty="0">
              <a:solidFill>
                <a:schemeClr val="tx1">
                  <a:lumMod val="65000"/>
                  <a:lumOff val="35000"/>
                </a:schemeClr>
              </a:solidFill>
              <a:latin typeface="Agency FB" panose="020B0503020202020204" pitchFamily="34" charset="0"/>
            </a:endParaRPr>
          </a:p>
        </p:txBody>
      </p:sp>
      <p:pic>
        <p:nvPicPr>
          <p:cNvPr id="3" name="Picture 2">
            <a:extLst>
              <a:ext uri="{FF2B5EF4-FFF2-40B4-BE49-F238E27FC236}">
                <a16:creationId xmlns:a16="http://schemas.microsoft.com/office/drawing/2014/main" id="{32448C85-4391-4E48-8A11-C486A7FED6EB}"/>
              </a:ext>
            </a:extLst>
          </p:cNvPr>
          <p:cNvPicPr>
            <a:picLocks noChangeAspect="1"/>
          </p:cNvPicPr>
          <p:nvPr/>
        </p:nvPicPr>
        <p:blipFill rotWithShape="1">
          <a:blip r:embed="rId2">
            <a:extLst>
              <a:ext uri="{28A0092B-C50C-407E-A947-70E740481C1C}">
                <a14:useLocalDpi xmlns:a14="http://schemas.microsoft.com/office/drawing/2010/main" val="0"/>
              </a:ext>
            </a:extLst>
          </a:blip>
          <a:srcRect t="2629" b="4978"/>
          <a:stretch/>
        </p:blipFill>
        <p:spPr>
          <a:xfrm>
            <a:off x="1621799" y="525540"/>
            <a:ext cx="3816580" cy="5642088"/>
          </a:xfrm>
          <a:prstGeom prst="rect">
            <a:avLst/>
          </a:prstGeom>
        </p:spPr>
      </p:pic>
      <p:pic>
        <p:nvPicPr>
          <p:cNvPr id="7" name="Picture 6">
            <a:extLst>
              <a:ext uri="{FF2B5EF4-FFF2-40B4-BE49-F238E27FC236}">
                <a16:creationId xmlns:a16="http://schemas.microsoft.com/office/drawing/2014/main" id="{FCDCD213-7970-41DE-9D48-F5239C210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893" y="525539"/>
            <a:ext cx="3516870" cy="5626991"/>
          </a:xfrm>
          <a:prstGeom prst="rect">
            <a:avLst/>
          </a:prstGeom>
        </p:spPr>
      </p:pic>
    </p:spTree>
    <p:extLst>
      <p:ext uri="{BB962C8B-B14F-4D97-AF65-F5344CB8AC3E}">
        <p14:creationId xmlns:p14="http://schemas.microsoft.com/office/powerpoint/2010/main" val="3722319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58AD6A1-B805-465A-A65E-B492EEA8B957}"/>
              </a:ext>
            </a:extLst>
          </p:cNvPr>
          <p:cNvGraphicFramePr>
            <a:graphicFrameLocks noGrp="1"/>
          </p:cNvGraphicFramePr>
          <p:nvPr>
            <p:extLst>
              <p:ext uri="{D42A27DB-BD31-4B8C-83A1-F6EECF244321}">
                <p14:modId xmlns:p14="http://schemas.microsoft.com/office/powerpoint/2010/main" val="3859865568"/>
              </p:ext>
            </p:extLst>
          </p:nvPr>
        </p:nvGraphicFramePr>
        <p:xfrm>
          <a:off x="1410466" y="1047870"/>
          <a:ext cx="9526497" cy="4351978"/>
        </p:xfrm>
        <a:graphic>
          <a:graphicData uri="http://schemas.openxmlformats.org/drawingml/2006/table">
            <a:tbl>
              <a:tblPr firstRow="1" bandRow="1">
                <a:tableStyleId>{5C22544A-7EE6-4342-B048-85BDC9FD1C3A}</a:tableStyleId>
              </a:tblPr>
              <a:tblGrid>
                <a:gridCol w="1410007">
                  <a:extLst>
                    <a:ext uri="{9D8B030D-6E8A-4147-A177-3AD203B41FA5}">
                      <a16:colId xmlns:a16="http://schemas.microsoft.com/office/drawing/2014/main" val="20000"/>
                    </a:ext>
                  </a:extLst>
                </a:gridCol>
                <a:gridCol w="1541839">
                  <a:extLst>
                    <a:ext uri="{9D8B030D-6E8A-4147-A177-3AD203B41FA5}">
                      <a16:colId xmlns:a16="http://schemas.microsoft.com/office/drawing/2014/main" val="20001"/>
                    </a:ext>
                  </a:extLst>
                </a:gridCol>
                <a:gridCol w="1239998">
                  <a:extLst>
                    <a:ext uri="{9D8B030D-6E8A-4147-A177-3AD203B41FA5}">
                      <a16:colId xmlns:a16="http://schemas.microsoft.com/office/drawing/2014/main" val="20002"/>
                    </a:ext>
                  </a:extLst>
                </a:gridCol>
                <a:gridCol w="908057">
                  <a:extLst>
                    <a:ext uri="{9D8B030D-6E8A-4147-A177-3AD203B41FA5}">
                      <a16:colId xmlns:a16="http://schemas.microsoft.com/office/drawing/2014/main" val="20003"/>
                    </a:ext>
                  </a:extLst>
                </a:gridCol>
                <a:gridCol w="1274974">
                  <a:extLst>
                    <a:ext uri="{9D8B030D-6E8A-4147-A177-3AD203B41FA5}">
                      <a16:colId xmlns:a16="http://schemas.microsoft.com/office/drawing/2014/main" val="20004"/>
                    </a:ext>
                  </a:extLst>
                </a:gridCol>
                <a:gridCol w="1535765">
                  <a:extLst>
                    <a:ext uri="{9D8B030D-6E8A-4147-A177-3AD203B41FA5}">
                      <a16:colId xmlns:a16="http://schemas.microsoft.com/office/drawing/2014/main" val="20005"/>
                    </a:ext>
                  </a:extLst>
                </a:gridCol>
                <a:gridCol w="1615857">
                  <a:extLst>
                    <a:ext uri="{9D8B030D-6E8A-4147-A177-3AD203B41FA5}">
                      <a16:colId xmlns:a16="http://schemas.microsoft.com/office/drawing/2014/main" val="20006"/>
                    </a:ext>
                  </a:extLst>
                </a:gridCol>
              </a:tblGrid>
              <a:tr h="516434">
                <a:tc>
                  <a:txBody>
                    <a:bodyPr/>
                    <a:lstStyle/>
                    <a:p>
                      <a:pPr algn="ctr"/>
                      <a:r>
                        <a:rPr lang="id-ID" sz="2000" dirty="0"/>
                        <a:t>Area</a:t>
                      </a:r>
                    </a:p>
                  </a:txBody>
                  <a:tcPr marL="127340" marR="127340" marT="63670" marB="63670">
                    <a:solidFill>
                      <a:srgbClr val="62AA8D"/>
                    </a:solidFill>
                  </a:tcPr>
                </a:tc>
                <a:tc>
                  <a:txBody>
                    <a:bodyPr/>
                    <a:lstStyle/>
                    <a:p>
                      <a:pPr algn="ctr"/>
                      <a:r>
                        <a:rPr lang="id-ID" sz="2000" dirty="0"/>
                        <a:t>Provider</a:t>
                      </a:r>
                    </a:p>
                  </a:txBody>
                  <a:tcPr marL="127340" marR="127340" marT="63670" marB="63670">
                    <a:solidFill>
                      <a:srgbClr val="62AA8D"/>
                    </a:solidFill>
                  </a:tcPr>
                </a:tc>
                <a:tc>
                  <a:txBody>
                    <a:bodyPr/>
                    <a:lstStyle/>
                    <a:p>
                      <a:pPr algn="ctr"/>
                      <a:r>
                        <a:rPr lang="id-ID" sz="2000" dirty="0"/>
                        <a:t>RSRP</a:t>
                      </a:r>
                    </a:p>
                  </a:txBody>
                  <a:tcPr marL="127340" marR="127340" marT="63670" marB="63670">
                    <a:solidFill>
                      <a:srgbClr val="62AA8D"/>
                    </a:solidFill>
                  </a:tcPr>
                </a:tc>
                <a:tc>
                  <a:txBody>
                    <a:bodyPr/>
                    <a:lstStyle/>
                    <a:p>
                      <a:pPr algn="ctr"/>
                      <a:r>
                        <a:rPr lang="id-ID" sz="2000" dirty="0"/>
                        <a:t>RSRQ</a:t>
                      </a:r>
                    </a:p>
                  </a:txBody>
                  <a:tcPr marL="127340" marR="127340" marT="63670" marB="63670">
                    <a:solidFill>
                      <a:srgbClr val="62AA8D"/>
                    </a:solidFill>
                  </a:tcPr>
                </a:tc>
                <a:tc>
                  <a:txBody>
                    <a:bodyPr/>
                    <a:lstStyle/>
                    <a:p>
                      <a:pPr algn="ctr"/>
                      <a:r>
                        <a:rPr lang="id-ID" sz="2000" dirty="0"/>
                        <a:t>RSSNR</a:t>
                      </a:r>
                    </a:p>
                  </a:txBody>
                  <a:tcPr marL="127340" marR="127340" marT="63670" marB="63670">
                    <a:solidFill>
                      <a:srgbClr val="62AA8D"/>
                    </a:solidFill>
                  </a:tcPr>
                </a:tc>
                <a:tc>
                  <a:txBody>
                    <a:bodyPr/>
                    <a:lstStyle/>
                    <a:p>
                      <a:pPr algn="ctr"/>
                      <a:r>
                        <a:rPr lang="id-ID" sz="2000" dirty="0"/>
                        <a:t>Download</a:t>
                      </a:r>
                    </a:p>
                  </a:txBody>
                  <a:tcPr marL="127340" marR="127340" marT="63670" marB="63670">
                    <a:solidFill>
                      <a:srgbClr val="62AA8D"/>
                    </a:solidFill>
                  </a:tcPr>
                </a:tc>
                <a:tc>
                  <a:txBody>
                    <a:bodyPr/>
                    <a:lstStyle/>
                    <a:p>
                      <a:pPr algn="ctr"/>
                      <a:r>
                        <a:rPr lang="id-ID" sz="2000" dirty="0"/>
                        <a:t>Upload</a:t>
                      </a:r>
                    </a:p>
                  </a:txBody>
                  <a:tcPr marL="127340" marR="127340" marT="63670" marB="63670">
                    <a:solidFill>
                      <a:srgbClr val="62AA8D"/>
                    </a:solidFill>
                  </a:tcPr>
                </a:tc>
                <a:extLst>
                  <a:ext uri="{0D108BD9-81ED-4DB2-BD59-A6C34878D82A}">
                    <a16:rowId xmlns:a16="http://schemas.microsoft.com/office/drawing/2014/main" val="10000"/>
                  </a:ext>
                </a:extLst>
              </a:tr>
              <a:tr h="516434">
                <a:tc>
                  <a:txBody>
                    <a:bodyPr/>
                    <a:lstStyle/>
                    <a:p>
                      <a:pPr algn="ctr"/>
                      <a:r>
                        <a:rPr lang="id-ID" sz="2000" dirty="0">
                          <a:hlinkClick r:id="rId2" action="ppaction://hlinksldjump"/>
                        </a:rPr>
                        <a:t>Perumnas</a:t>
                      </a:r>
                      <a:endParaRPr lang="id-ID" sz="2000" dirty="0"/>
                    </a:p>
                  </a:txBody>
                  <a:tcPr marL="127340" marR="127340" marT="63670" marB="63670"/>
                </a:tc>
                <a:tc>
                  <a:txBody>
                    <a:bodyPr/>
                    <a:lstStyle/>
                    <a:p>
                      <a:pPr algn="ctr"/>
                      <a:r>
                        <a:rPr lang="id-ID" sz="2000" dirty="0"/>
                        <a:t>Tri</a:t>
                      </a:r>
                    </a:p>
                  </a:txBody>
                  <a:tcPr marL="127340" marR="127340" marT="63670" marB="63670"/>
                </a:tc>
                <a:tc>
                  <a:txBody>
                    <a:bodyPr/>
                    <a:lstStyle/>
                    <a:p>
                      <a:pPr algn="ctr"/>
                      <a:r>
                        <a:rPr lang="id-ID" sz="2000" dirty="0"/>
                        <a:t>-75dbm</a:t>
                      </a:r>
                    </a:p>
                  </a:txBody>
                  <a:tcPr marL="127340" marR="127340" marT="63670" marB="63670"/>
                </a:tc>
                <a:tc>
                  <a:txBody>
                    <a:bodyPr/>
                    <a:lstStyle/>
                    <a:p>
                      <a:pPr algn="ctr"/>
                      <a:r>
                        <a:rPr lang="id-ID" sz="2000" dirty="0"/>
                        <a:t>-12db</a:t>
                      </a:r>
                    </a:p>
                  </a:txBody>
                  <a:tcPr marL="127340" marR="127340" marT="63670" marB="63670"/>
                </a:tc>
                <a:tc>
                  <a:txBody>
                    <a:bodyPr/>
                    <a:lstStyle/>
                    <a:p>
                      <a:pPr algn="ctr"/>
                      <a:r>
                        <a:rPr lang="id-ID" sz="2000" dirty="0"/>
                        <a:t>3,4db</a:t>
                      </a:r>
                    </a:p>
                  </a:txBody>
                  <a:tcPr marL="127340" marR="127340" marT="63670" marB="63670"/>
                </a:tc>
                <a:tc>
                  <a:txBody>
                    <a:bodyPr/>
                    <a:lstStyle/>
                    <a:p>
                      <a:pPr algn="ctr"/>
                      <a:r>
                        <a:rPr lang="id-ID" sz="2000" dirty="0"/>
                        <a:t>11,3 Mbps</a:t>
                      </a:r>
                    </a:p>
                  </a:txBody>
                  <a:tcPr marL="127340" marR="127340" marT="63670" marB="63670"/>
                </a:tc>
                <a:tc>
                  <a:txBody>
                    <a:bodyPr/>
                    <a:lstStyle/>
                    <a:p>
                      <a:pPr algn="ctr"/>
                      <a:r>
                        <a:rPr lang="id-ID" sz="2000" dirty="0"/>
                        <a:t>1,35 Mbps</a:t>
                      </a:r>
                    </a:p>
                  </a:txBody>
                  <a:tcPr marL="127340" marR="127340" marT="63670" marB="63670"/>
                </a:tc>
                <a:extLst>
                  <a:ext uri="{0D108BD9-81ED-4DB2-BD59-A6C34878D82A}">
                    <a16:rowId xmlns:a16="http://schemas.microsoft.com/office/drawing/2014/main" val="10001"/>
                  </a:ext>
                </a:extLst>
              </a:tr>
              <a:tr h="516434">
                <a:tc>
                  <a:txBody>
                    <a:bodyPr/>
                    <a:lstStyle/>
                    <a:p>
                      <a:pPr algn="ctr"/>
                      <a:r>
                        <a:rPr lang="id-ID" sz="2000" dirty="0">
                          <a:hlinkClick r:id="rId3" action="ppaction://hlinksldjump"/>
                        </a:rPr>
                        <a:t>Talang Kerangga</a:t>
                      </a:r>
                      <a:endParaRPr lang="id-ID" sz="2000" dirty="0"/>
                    </a:p>
                  </a:txBody>
                  <a:tcPr marL="127340" marR="127340" marT="63670" marB="63670"/>
                </a:tc>
                <a:tc>
                  <a:txBody>
                    <a:bodyPr/>
                    <a:lstStyle/>
                    <a:p>
                      <a:pPr algn="ctr"/>
                      <a:r>
                        <a:rPr lang="id-ID" sz="2000" dirty="0"/>
                        <a:t>Tri</a:t>
                      </a:r>
                    </a:p>
                  </a:txBody>
                  <a:tcPr marL="127340" marR="127340" marT="63670" marB="63670"/>
                </a:tc>
                <a:tc>
                  <a:txBody>
                    <a:bodyPr/>
                    <a:lstStyle/>
                    <a:p>
                      <a:pPr algn="ctr"/>
                      <a:r>
                        <a:rPr lang="id-ID" sz="2000" dirty="0"/>
                        <a:t>-104dbm</a:t>
                      </a:r>
                    </a:p>
                  </a:txBody>
                  <a:tcPr marL="127340" marR="127340" marT="63670" marB="63670"/>
                </a:tc>
                <a:tc>
                  <a:txBody>
                    <a:bodyPr/>
                    <a:lstStyle/>
                    <a:p>
                      <a:pPr algn="ctr"/>
                      <a:r>
                        <a:rPr lang="id-ID" sz="2000" dirty="0"/>
                        <a:t>-12db</a:t>
                      </a:r>
                    </a:p>
                  </a:txBody>
                  <a:tcPr marL="127340" marR="127340" marT="63670" marB="63670"/>
                </a:tc>
                <a:tc>
                  <a:txBody>
                    <a:bodyPr/>
                    <a:lstStyle/>
                    <a:p>
                      <a:pPr algn="ctr"/>
                      <a:r>
                        <a:rPr lang="id-ID" sz="2000" dirty="0"/>
                        <a:t>-20,0db</a:t>
                      </a:r>
                    </a:p>
                  </a:txBody>
                  <a:tcPr marL="127340" marR="127340" marT="63670" marB="63670"/>
                </a:tc>
                <a:tc>
                  <a:txBody>
                    <a:bodyPr/>
                    <a:lstStyle/>
                    <a:p>
                      <a:pPr algn="ctr"/>
                      <a:r>
                        <a:rPr lang="id-ID" sz="2000" dirty="0"/>
                        <a:t>7,61 Mbps</a:t>
                      </a:r>
                    </a:p>
                  </a:txBody>
                  <a:tcPr marL="127340" marR="127340" marT="63670" marB="63670"/>
                </a:tc>
                <a:tc>
                  <a:txBody>
                    <a:bodyPr/>
                    <a:lstStyle/>
                    <a:p>
                      <a:pPr algn="ctr"/>
                      <a:r>
                        <a:rPr lang="id-ID" sz="2000" dirty="0"/>
                        <a:t>1,71 Mbps</a:t>
                      </a:r>
                    </a:p>
                  </a:txBody>
                  <a:tcPr marL="127340" marR="127340" marT="63670" marB="63670"/>
                </a:tc>
                <a:extLst>
                  <a:ext uri="{0D108BD9-81ED-4DB2-BD59-A6C34878D82A}">
                    <a16:rowId xmlns:a16="http://schemas.microsoft.com/office/drawing/2014/main" val="1168260830"/>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1412601951"/>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625124750"/>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860149291"/>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3708851289"/>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879854525"/>
                  </a:ext>
                </a:extLst>
              </a:tr>
            </a:tbl>
          </a:graphicData>
        </a:graphic>
      </p:graphicFrame>
      <p:sp>
        <p:nvSpPr>
          <p:cNvPr id="4" name="Rectangle 3">
            <a:extLst>
              <a:ext uri="{FF2B5EF4-FFF2-40B4-BE49-F238E27FC236}">
                <a16:creationId xmlns:a16="http://schemas.microsoft.com/office/drawing/2014/main" id="{BC2307A6-0360-4EE8-B1EB-983866EC4450}"/>
              </a:ext>
            </a:extLst>
          </p:cNvPr>
          <p:cNvSpPr/>
          <p:nvPr/>
        </p:nvSpPr>
        <p:spPr>
          <a:xfrm>
            <a:off x="0" y="-107577"/>
            <a:ext cx="13137776" cy="1155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CC64C8C1-A476-4F73-B1CF-53F8DED5EB87}"/>
              </a:ext>
            </a:extLst>
          </p:cNvPr>
          <p:cNvSpPr txBox="1"/>
          <p:nvPr/>
        </p:nvSpPr>
        <p:spPr>
          <a:xfrm>
            <a:off x="206062" y="5847409"/>
            <a:ext cx="3902286" cy="707886"/>
          </a:xfrm>
          <a:prstGeom prst="rect">
            <a:avLst/>
          </a:prstGeom>
          <a:noFill/>
        </p:spPr>
        <p:txBody>
          <a:bodyPr wrap="square" rtlCol="0">
            <a:spAutoFit/>
          </a:bodyPr>
          <a:lstStyle/>
          <a:p>
            <a:r>
              <a:rPr lang="id-ID" sz="2000" dirty="0">
                <a:solidFill>
                  <a:schemeClr val="tx1">
                    <a:lumMod val="65000"/>
                    <a:lumOff val="35000"/>
                  </a:schemeClr>
                </a:solidFill>
                <a:latin typeface="Bahnschrift" panose="020B0502040204020203" pitchFamily="34" charset="0"/>
                <a:ea typeface="Adobe Gothic Std B" panose="020B0800000000000000" pitchFamily="34" charset="-128"/>
              </a:rPr>
              <a:t>*jarak dekat </a:t>
            </a:r>
          </a:p>
          <a:p>
            <a:r>
              <a:rPr lang="id-ID" sz="2000" dirty="0">
                <a:solidFill>
                  <a:schemeClr val="tx1">
                    <a:lumMod val="65000"/>
                    <a:lumOff val="35000"/>
                  </a:schemeClr>
                </a:solidFill>
                <a:latin typeface="Bahnschrift" panose="020B0502040204020203" pitchFamily="34" charset="0"/>
                <a:ea typeface="Adobe Gothic Std B" panose="020B0800000000000000" pitchFamily="34" charset="-128"/>
              </a:rPr>
              <a:t>       &lt;200m</a:t>
            </a:r>
            <a:endParaRPr lang="en-US" sz="20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Tree>
    <p:extLst>
      <p:ext uri="{BB962C8B-B14F-4D97-AF65-F5344CB8AC3E}">
        <p14:creationId xmlns:p14="http://schemas.microsoft.com/office/powerpoint/2010/main" val="28950591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D4908F-6612-4734-AB33-5B76B15F1E32}"/>
              </a:ext>
            </a:extLst>
          </p:cNvPr>
          <p:cNvSpPr txBox="1"/>
          <p:nvPr/>
        </p:nvSpPr>
        <p:spPr>
          <a:xfrm>
            <a:off x="11398322" y="917766"/>
            <a:ext cx="672877" cy="5779248"/>
          </a:xfrm>
          <a:prstGeom prst="rect">
            <a:avLst/>
          </a:prstGeom>
          <a:noFill/>
        </p:spPr>
        <p:txBody>
          <a:bodyPr vert="wordArtVert" wrap="square" rtlCol="0">
            <a:spAutoFit/>
          </a:bodyPr>
          <a:lstStyle/>
          <a:p>
            <a:r>
              <a:rPr lang="id-ID" sz="2800" b="1" dirty="0">
                <a:solidFill>
                  <a:schemeClr val="tx1">
                    <a:lumMod val="65000"/>
                    <a:lumOff val="35000"/>
                  </a:schemeClr>
                </a:solidFill>
                <a:latin typeface="Agency FB" panose="020B0503020202020204" pitchFamily="34" charset="0"/>
              </a:rPr>
              <a:t>Jarak Dekat</a:t>
            </a:r>
            <a:endParaRPr lang="en-ID" sz="2800" b="1" dirty="0">
              <a:solidFill>
                <a:schemeClr val="tx1">
                  <a:lumMod val="65000"/>
                  <a:lumOff val="35000"/>
                </a:schemeClr>
              </a:solidFill>
              <a:latin typeface="Agency FB" panose="020B0503020202020204" pitchFamily="34" charset="0"/>
            </a:endParaRPr>
          </a:p>
        </p:txBody>
      </p:sp>
      <p:pic>
        <p:nvPicPr>
          <p:cNvPr id="7" name="Picture 6">
            <a:extLst>
              <a:ext uri="{FF2B5EF4-FFF2-40B4-BE49-F238E27FC236}">
                <a16:creationId xmlns:a16="http://schemas.microsoft.com/office/drawing/2014/main" id="{C16F1528-2CD3-4993-9585-BA6A587060CD}"/>
              </a:ext>
            </a:extLst>
          </p:cNvPr>
          <p:cNvPicPr>
            <a:picLocks noChangeAspect="1"/>
          </p:cNvPicPr>
          <p:nvPr/>
        </p:nvPicPr>
        <p:blipFill rotWithShape="1">
          <a:blip r:embed="rId2">
            <a:extLst>
              <a:ext uri="{28A0092B-C50C-407E-A947-70E740481C1C}">
                <a14:useLocalDpi xmlns:a14="http://schemas.microsoft.com/office/drawing/2010/main" val="0"/>
              </a:ext>
            </a:extLst>
          </a:blip>
          <a:srcRect t="4319" b="7230"/>
          <a:stretch/>
        </p:blipFill>
        <p:spPr>
          <a:xfrm>
            <a:off x="489582" y="515764"/>
            <a:ext cx="2906520" cy="5570146"/>
          </a:xfrm>
          <a:prstGeom prst="rect">
            <a:avLst/>
          </a:prstGeom>
        </p:spPr>
      </p:pic>
      <p:pic>
        <p:nvPicPr>
          <p:cNvPr id="9" name="Picture 8">
            <a:extLst>
              <a:ext uri="{FF2B5EF4-FFF2-40B4-BE49-F238E27FC236}">
                <a16:creationId xmlns:a16="http://schemas.microsoft.com/office/drawing/2014/main" id="{E1D87A65-C3C1-4019-86CC-BBC5DCE2FA90}"/>
              </a:ext>
            </a:extLst>
          </p:cNvPr>
          <p:cNvPicPr>
            <a:picLocks noChangeAspect="1"/>
          </p:cNvPicPr>
          <p:nvPr/>
        </p:nvPicPr>
        <p:blipFill rotWithShape="1">
          <a:blip r:embed="rId3">
            <a:extLst>
              <a:ext uri="{28A0092B-C50C-407E-A947-70E740481C1C}">
                <a14:useLocalDpi xmlns:a14="http://schemas.microsoft.com/office/drawing/2010/main" val="0"/>
              </a:ext>
            </a:extLst>
          </a:blip>
          <a:srcRect t="11831"/>
          <a:stretch/>
        </p:blipFill>
        <p:spPr>
          <a:xfrm>
            <a:off x="4147315" y="515765"/>
            <a:ext cx="2900778" cy="5567536"/>
          </a:xfrm>
          <a:prstGeom prst="rect">
            <a:avLst/>
          </a:prstGeom>
        </p:spPr>
      </p:pic>
      <p:pic>
        <p:nvPicPr>
          <p:cNvPr id="11" name="Picture 10">
            <a:extLst>
              <a:ext uri="{FF2B5EF4-FFF2-40B4-BE49-F238E27FC236}">
                <a16:creationId xmlns:a16="http://schemas.microsoft.com/office/drawing/2014/main" id="{280A84B7-B826-4296-95BD-3BD1717E651B}"/>
              </a:ext>
            </a:extLst>
          </p:cNvPr>
          <p:cNvPicPr>
            <a:picLocks noChangeAspect="1"/>
          </p:cNvPicPr>
          <p:nvPr/>
        </p:nvPicPr>
        <p:blipFill rotWithShape="1">
          <a:blip r:embed="rId4">
            <a:extLst>
              <a:ext uri="{28A0092B-C50C-407E-A947-70E740481C1C}">
                <a14:useLocalDpi xmlns:a14="http://schemas.microsoft.com/office/drawing/2010/main" val="0"/>
              </a:ext>
            </a:extLst>
          </a:blip>
          <a:srcRect t="3755" b="5163"/>
          <a:stretch/>
        </p:blipFill>
        <p:spPr>
          <a:xfrm>
            <a:off x="7514162" y="515764"/>
            <a:ext cx="2821297" cy="5567537"/>
          </a:xfrm>
          <a:prstGeom prst="rect">
            <a:avLst/>
          </a:prstGeom>
        </p:spPr>
      </p:pic>
    </p:spTree>
    <p:extLst>
      <p:ext uri="{BB962C8B-B14F-4D97-AF65-F5344CB8AC3E}">
        <p14:creationId xmlns:p14="http://schemas.microsoft.com/office/powerpoint/2010/main" val="3867576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58AD6A1-B805-465A-A65E-B492EEA8B957}"/>
              </a:ext>
            </a:extLst>
          </p:cNvPr>
          <p:cNvGraphicFramePr>
            <a:graphicFrameLocks noGrp="1"/>
          </p:cNvGraphicFramePr>
          <p:nvPr>
            <p:extLst/>
          </p:nvPr>
        </p:nvGraphicFramePr>
        <p:xfrm>
          <a:off x="1410466" y="1047870"/>
          <a:ext cx="9526497" cy="4351978"/>
        </p:xfrm>
        <a:graphic>
          <a:graphicData uri="http://schemas.openxmlformats.org/drawingml/2006/table">
            <a:tbl>
              <a:tblPr firstRow="1" bandRow="1">
                <a:tableStyleId>{5C22544A-7EE6-4342-B048-85BDC9FD1C3A}</a:tableStyleId>
              </a:tblPr>
              <a:tblGrid>
                <a:gridCol w="1410007">
                  <a:extLst>
                    <a:ext uri="{9D8B030D-6E8A-4147-A177-3AD203B41FA5}">
                      <a16:colId xmlns:a16="http://schemas.microsoft.com/office/drawing/2014/main" val="20000"/>
                    </a:ext>
                  </a:extLst>
                </a:gridCol>
                <a:gridCol w="1541839">
                  <a:extLst>
                    <a:ext uri="{9D8B030D-6E8A-4147-A177-3AD203B41FA5}">
                      <a16:colId xmlns:a16="http://schemas.microsoft.com/office/drawing/2014/main" val="20001"/>
                    </a:ext>
                  </a:extLst>
                </a:gridCol>
                <a:gridCol w="1239998">
                  <a:extLst>
                    <a:ext uri="{9D8B030D-6E8A-4147-A177-3AD203B41FA5}">
                      <a16:colId xmlns:a16="http://schemas.microsoft.com/office/drawing/2014/main" val="20002"/>
                    </a:ext>
                  </a:extLst>
                </a:gridCol>
                <a:gridCol w="908057">
                  <a:extLst>
                    <a:ext uri="{9D8B030D-6E8A-4147-A177-3AD203B41FA5}">
                      <a16:colId xmlns:a16="http://schemas.microsoft.com/office/drawing/2014/main" val="20003"/>
                    </a:ext>
                  </a:extLst>
                </a:gridCol>
                <a:gridCol w="1274974">
                  <a:extLst>
                    <a:ext uri="{9D8B030D-6E8A-4147-A177-3AD203B41FA5}">
                      <a16:colId xmlns:a16="http://schemas.microsoft.com/office/drawing/2014/main" val="20004"/>
                    </a:ext>
                  </a:extLst>
                </a:gridCol>
                <a:gridCol w="1535765">
                  <a:extLst>
                    <a:ext uri="{9D8B030D-6E8A-4147-A177-3AD203B41FA5}">
                      <a16:colId xmlns:a16="http://schemas.microsoft.com/office/drawing/2014/main" val="20005"/>
                    </a:ext>
                  </a:extLst>
                </a:gridCol>
                <a:gridCol w="1615857">
                  <a:extLst>
                    <a:ext uri="{9D8B030D-6E8A-4147-A177-3AD203B41FA5}">
                      <a16:colId xmlns:a16="http://schemas.microsoft.com/office/drawing/2014/main" val="20006"/>
                    </a:ext>
                  </a:extLst>
                </a:gridCol>
              </a:tblGrid>
              <a:tr h="516434">
                <a:tc>
                  <a:txBody>
                    <a:bodyPr/>
                    <a:lstStyle/>
                    <a:p>
                      <a:pPr algn="ctr"/>
                      <a:r>
                        <a:rPr lang="id-ID" sz="2000" dirty="0"/>
                        <a:t>Area</a:t>
                      </a:r>
                    </a:p>
                  </a:txBody>
                  <a:tcPr marL="127340" marR="127340" marT="63670" marB="63670">
                    <a:solidFill>
                      <a:srgbClr val="62AA8D"/>
                    </a:solidFill>
                  </a:tcPr>
                </a:tc>
                <a:tc>
                  <a:txBody>
                    <a:bodyPr/>
                    <a:lstStyle/>
                    <a:p>
                      <a:pPr algn="ctr"/>
                      <a:r>
                        <a:rPr lang="id-ID" sz="2000" dirty="0"/>
                        <a:t>Provider</a:t>
                      </a:r>
                    </a:p>
                  </a:txBody>
                  <a:tcPr marL="127340" marR="127340" marT="63670" marB="63670">
                    <a:solidFill>
                      <a:srgbClr val="62AA8D"/>
                    </a:solidFill>
                  </a:tcPr>
                </a:tc>
                <a:tc>
                  <a:txBody>
                    <a:bodyPr/>
                    <a:lstStyle/>
                    <a:p>
                      <a:pPr algn="ctr"/>
                      <a:r>
                        <a:rPr lang="id-ID" sz="2000" dirty="0"/>
                        <a:t>RSRP</a:t>
                      </a:r>
                    </a:p>
                  </a:txBody>
                  <a:tcPr marL="127340" marR="127340" marT="63670" marB="63670">
                    <a:solidFill>
                      <a:srgbClr val="62AA8D"/>
                    </a:solidFill>
                  </a:tcPr>
                </a:tc>
                <a:tc>
                  <a:txBody>
                    <a:bodyPr/>
                    <a:lstStyle/>
                    <a:p>
                      <a:pPr algn="ctr"/>
                      <a:r>
                        <a:rPr lang="id-ID" sz="2000" dirty="0"/>
                        <a:t>RSRQ</a:t>
                      </a:r>
                    </a:p>
                  </a:txBody>
                  <a:tcPr marL="127340" marR="127340" marT="63670" marB="63670">
                    <a:solidFill>
                      <a:srgbClr val="62AA8D"/>
                    </a:solidFill>
                  </a:tcPr>
                </a:tc>
                <a:tc>
                  <a:txBody>
                    <a:bodyPr/>
                    <a:lstStyle/>
                    <a:p>
                      <a:pPr algn="ctr"/>
                      <a:r>
                        <a:rPr lang="id-ID" sz="2000" dirty="0"/>
                        <a:t>RSSNR</a:t>
                      </a:r>
                    </a:p>
                  </a:txBody>
                  <a:tcPr marL="127340" marR="127340" marT="63670" marB="63670">
                    <a:solidFill>
                      <a:srgbClr val="62AA8D"/>
                    </a:solidFill>
                  </a:tcPr>
                </a:tc>
                <a:tc>
                  <a:txBody>
                    <a:bodyPr/>
                    <a:lstStyle/>
                    <a:p>
                      <a:pPr algn="ctr"/>
                      <a:r>
                        <a:rPr lang="id-ID" sz="2000" dirty="0"/>
                        <a:t>Download</a:t>
                      </a:r>
                    </a:p>
                  </a:txBody>
                  <a:tcPr marL="127340" marR="127340" marT="63670" marB="63670">
                    <a:solidFill>
                      <a:srgbClr val="62AA8D"/>
                    </a:solidFill>
                  </a:tcPr>
                </a:tc>
                <a:tc>
                  <a:txBody>
                    <a:bodyPr/>
                    <a:lstStyle/>
                    <a:p>
                      <a:pPr algn="ctr"/>
                      <a:r>
                        <a:rPr lang="id-ID" sz="2000" dirty="0"/>
                        <a:t>Upload</a:t>
                      </a:r>
                    </a:p>
                  </a:txBody>
                  <a:tcPr marL="127340" marR="127340" marT="63670" marB="63670">
                    <a:solidFill>
                      <a:srgbClr val="62AA8D"/>
                    </a:solidFill>
                  </a:tcPr>
                </a:tc>
                <a:extLst>
                  <a:ext uri="{0D108BD9-81ED-4DB2-BD59-A6C34878D82A}">
                    <a16:rowId xmlns:a16="http://schemas.microsoft.com/office/drawing/2014/main" val="10000"/>
                  </a:ext>
                </a:extLst>
              </a:tr>
              <a:tr h="516434">
                <a:tc>
                  <a:txBody>
                    <a:bodyPr/>
                    <a:lstStyle/>
                    <a:p>
                      <a:pPr algn="ctr"/>
                      <a:r>
                        <a:rPr lang="id-ID" sz="2000" dirty="0">
                          <a:hlinkClick r:id="rId2" action="ppaction://hlinksldjump"/>
                        </a:rPr>
                        <a:t>Perumnas</a:t>
                      </a:r>
                      <a:endParaRPr lang="id-ID" sz="2000" dirty="0"/>
                    </a:p>
                  </a:txBody>
                  <a:tcPr marL="127340" marR="127340" marT="63670" marB="63670"/>
                </a:tc>
                <a:tc>
                  <a:txBody>
                    <a:bodyPr/>
                    <a:lstStyle/>
                    <a:p>
                      <a:pPr algn="ctr"/>
                      <a:r>
                        <a:rPr lang="id-ID" sz="2000" dirty="0"/>
                        <a:t>Tri</a:t>
                      </a:r>
                    </a:p>
                  </a:txBody>
                  <a:tcPr marL="127340" marR="127340" marT="63670" marB="63670"/>
                </a:tc>
                <a:tc>
                  <a:txBody>
                    <a:bodyPr/>
                    <a:lstStyle/>
                    <a:p>
                      <a:pPr algn="ctr"/>
                      <a:r>
                        <a:rPr lang="id-ID" sz="2000" dirty="0"/>
                        <a:t>-75dbm</a:t>
                      </a:r>
                    </a:p>
                  </a:txBody>
                  <a:tcPr marL="127340" marR="127340" marT="63670" marB="63670"/>
                </a:tc>
                <a:tc>
                  <a:txBody>
                    <a:bodyPr/>
                    <a:lstStyle/>
                    <a:p>
                      <a:pPr algn="ctr"/>
                      <a:r>
                        <a:rPr lang="id-ID" sz="2000" dirty="0"/>
                        <a:t>-12db</a:t>
                      </a:r>
                    </a:p>
                  </a:txBody>
                  <a:tcPr marL="127340" marR="127340" marT="63670" marB="63670"/>
                </a:tc>
                <a:tc>
                  <a:txBody>
                    <a:bodyPr/>
                    <a:lstStyle/>
                    <a:p>
                      <a:pPr algn="ctr"/>
                      <a:r>
                        <a:rPr lang="id-ID" sz="2000" dirty="0"/>
                        <a:t>3,4db</a:t>
                      </a:r>
                    </a:p>
                  </a:txBody>
                  <a:tcPr marL="127340" marR="127340" marT="63670" marB="63670"/>
                </a:tc>
                <a:tc>
                  <a:txBody>
                    <a:bodyPr/>
                    <a:lstStyle/>
                    <a:p>
                      <a:pPr algn="ctr"/>
                      <a:r>
                        <a:rPr lang="id-ID" sz="2000" dirty="0"/>
                        <a:t>11,3 Mbps</a:t>
                      </a:r>
                    </a:p>
                  </a:txBody>
                  <a:tcPr marL="127340" marR="127340" marT="63670" marB="63670"/>
                </a:tc>
                <a:tc>
                  <a:txBody>
                    <a:bodyPr/>
                    <a:lstStyle/>
                    <a:p>
                      <a:pPr algn="ctr"/>
                      <a:r>
                        <a:rPr lang="id-ID" sz="2000" dirty="0"/>
                        <a:t>1,35 Mbps</a:t>
                      </a:r>
                    </a:p>
                  </a:txBody>
                  <a:tcPr marL="127340" marR="127340" marT="63670" marB="63670"/>
                </a:tc>
                <a:extLst>
                  <a:ext uri="{0D108BD9-81ED-4DB2-BD59-A6C34878D82A}">
                    <a16:rowId xmlns:a16="http://schemas.microsoft.com/office/drawing/2014/main" val="10001"/>
                  </a:ext>
                </a:extLst>
              </a:tr>
              <a:tr h="516434">
                <a:tc>
                  <a:txBody>
                    <a:bodyPr/>
                    <a:lstStyle/>
                    <a:p>
                      <a:pPr algn="ctr"/>
                      <a:r>
                        <a:rPr lang="id-ID" sz="2000" dirty="0">
                          <a:hlinkClick r:id="rId3" action="ppaction://hlinksldjump"/>
                        </a:rPr>
                        <a:t>Talang Kerangga</a:t>
                      </a:r>
                      <a:endParaRPr lang="id-ID" sz="2000" dirty="0"/>
                    </a:p>
                  </a:txBody>
                  <a:tcPr marL="127340" marR="127340" marT="63670" marB="63670"/>
                </a:tc>
                <a:tc>
                  <a:txBody>
                    <a:bodyPr/>
                    <a:lstStyle/>
                    <a:p>
                      <a:pPr algn="ctr"/>
                      <a:r>
                        <a:rPr lang="id-ID" sz="2000" dirty="0"/>
                        <a:t>Tri</a:t>
                      </a:r>
                    </a:p>
                  </a:txBody>
                  <a:tcPr marL="127340" marR="127340" marT="63670" marB="63670"/>
                </a:tc>
                <a:tc>
                  <a:txBody>
                    <a:bodyPr/>
                    <a:lstStyle/>
                    <a:p>
                      <a:pPr algn="ctr"/>
                      <a:r>
                        <a:rPr lang="id-ID" sz="2000" dirty="0"/>
                        <a:t>-104dbm</a:t>
                      </a:r>
                    </a:p>
                  </a:txBody>
                  <a:tcPr marL="127340" marR="127340" marT="63670" marB="63670"/>
                </a:tc>
                <a:tc>
                  <a:txBody>
                    <a:bodyPr/>
                    <a:lstStyle/>
                    <a:p>
                      <a:pPr algn="ctr"/>
                      <a:r>
                        <a:rPr lang="id-ID" sz="2000" dirty="0"/>
                        <a:t>-12db</a:t>
                      </a:r>
                    </a:p>
                  </a:txBody>
                  <a:tcPr marL="127340" marR="127340" marT="63670" marB="63670"/>
                </a:tc>
                <a:tc>
                  <a:txBody>
                    <a:bodyPr/>
                    <a:lstStyle/>
                    <a:p>
                      <a:pPr algn="ctr"/>
                      <a:r>
                        <a:rPr lang="id-ID" sz="2000" dirty="0"/>
                        <a:t>-20,0db</a:t>
                      </a:r>
                    </a:p>
                  </a:txBody>
                  <a:tcPr marL="127340" marR="127340" marT="63670" marB="63670"/>
                </a:tc>
                <a:tc>
                  <a:txBody>
                    <a:bodyPr/>
                    <a:lstStyle/>
                    <a:p>
                      <a:pPr algn="ctr"/>
                      <a:r>
                        <a:rPr lang="id-ID" sz="2000" dirty="0"/>
                        <a:t>7,61 Mbps</a:t>
                      </a:r>
                    </a:p>
                  </a:txBody>
                  <a:tcPr marL="127340" marR="127340" marT="63670" marB="63670"/>
                </a:tc>
                <a:tc>
                  <a:txBody>
                    <a:bodyPr/>
                    <a:lstStyle/>
                    <a:p>
                      <a:pPr algn="ctr"/>
                      <a:r>
                        <a:rPr lang="id-ID" sz="2000" dirty="0"/>
                        <a:t>1,71 Mbps</a:t>
                      </a:r>
                    </a:p>
                  </a:txBody>
                  <a:tcPr marL="127340" marR="127340" marT="63670" marB="63670"/>
                </a:tc>
                <a:extLst>
                  <a:ext uri="{0D108BD9-81ED-4DB2-BD59-A6C34878D82A}">
                    <a16:rowId xmlns:a16="http://schemas.microsoft.com/office/drawing/2014/main" val="1168260830"/>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1412601951"/>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625124750"/>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860149291"/>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3708851289"/>
                  </a:ext>
                </a:extLst>
              </a:tr>
              <a:tr h="516434">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tc>
                  <a:txBody>
                    <a:bodyPr/>
                    <a:lstStyle/>
                    <a:p>
                      <a:pPr algn="ctr"/>
                      <a:endParaRPr lang="id-ID" sz="2000" dirty="0"/>
                    </a:p>
                  </a:txBody>
                  <a:tcPr marL="127340" marR="127340" marT="63670" marB="63670"/>
                </a:tc>
                <a:extLst>
                  <a:ext uri="{0D108BD9-81ED-4DB2-BD59-A6C34878D82A}">
                    <a16:rowId xmlns:a16="http://schemas.microsoft.com/office/drawing/2014/main" val="879854525"/>
                  </a:ext>
                </a:extLst>
              </a:tr>
            </a:tbl>
          </a:graphicData>
        </a:graphic>
      </p:graphicFrame>
      <p:sp>
        <p:nvSpPr>
          <p:cNvPr id="4" name="Rectangle 3">
            <a:extLst>
              <a:ext uri="{FF2B5EF4-FFF2-40B4-BE49-F238E27FC236}">
                <a16:creationId xmlns:a16="http://schemas.microsoft.com/office/drawing/2014/main" id="{BC2307A6-0360-4EE8-B1EB-983866EC4450}"/>
              </a:ext>
            </a:extLst>
          </p:cNvPr>
          <p:cNvSpPr/>
          <p:nvPr/>
        </p:nvSpPr>
        <p:spPr>
          <a:xfrm>
            <a:off x="0" y="-107577"/>
            <a:ext cx="13137776" cy="1155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CC64C8C1-A476-4F73-B1CF-53F8DED5EB87}"/>
              </a:ext>
            </a:extLst>
          </p:cNvPr>
          <p:cNvSpPr txBox="1"/>
          <p:nvPr/>
        </p:nvSpPr>
        <p:spPr>
          <a:xfrm>
            <a:off x="206062" y="5847409"/>
            <a:ext cx="3902286" cy="707886"/>
          </a:xfrm>
          <a:prstGeom prst="rect">
            <a:avLst/>
          </a:prstGeom>
          <a:noFill/>
        </p:spPr>
        <p:txBody>
          <a:bodyPr wrap="square" rtlCol="0">
            <a:spAutoFit/>
          </a:bodyPr>
          <a:lstStyle/>
          <a:p>
            <a:r>
              <a:rPr lang="id-ID" sz="2000" dirty="0">
                <a:solidFill>
                  <a:schemeClr val="tx1">
                    <a:lumMod val="65000"/>
                    <a:lumOff val="35000"/>
                  </a:schemeClr>
                </a:solidFill>
                <a:latin typeface="Bahnschrift" panose="020B0502040204020203" pitchFamily="34" charset="0"/>
                <a:ea typeface="Adobe Gothic Std B" panose="020B0800000000000000" pitchFamily="34" charset="-128"/>
              </a:rPr>
              <a:t>*jarak dekat </a:t>
            </a:r>
          </a:p>
          <a:p>
            <a:r>
              <a:rPr lang="id-ID" sz="2000" dirty="0">
                <a:solidFill>
                  <a:schemeClr val="tx1">
                    <a:lumMod val="65000"/>
                    <a:lumOff val="35000"/>
                  </a:schemeClr>
                </a:solidFill>
                <a:latin typeface="Bahnschrift" panose="020B0502040204020203" pitchFamily="34" charset="0"/>
                <a:ea typeface="Adobe Gothic Std B" panose="020B0800000000000000" pitchFamily="34" charset="-128"/>
              </a:rPr>
              <a:t>       &lt;200m</a:t>
            </a:r>
            <a:endParaRPr lang="en-US" sz="20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Tree>
    <p:extLst>
      <p:ext uri="{BB962C8B-B14F-4D97-AF65-F5344CB8AC3E}">
        <p14:creationId xmlns:p14="http://schemas.microsoft.com/office/powerpoint/2010/main" val="11315740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D4908F-6612-4734-AB33-5B76B15F1E32}"/>
              </a:ext>
            </a:extLst>
          </p:cNvPr>
          <p:cNvSpPr txBox="1"/>
          <p:nvPr/>
        </p:nvSpPr>
        <p:spPr>
          <a:xfrm>
            <a:off x="11398322" y="917766"/>
            <a:ext cx="672877" cy="5779248"/>
          </a:xfrm>
          <a:prstGeom prst="rect">
            <a:avLst/>
          </a:prstGeom>
          <a:noFill/>
        </p:spPr>
        <p:txBody>
          <a:bodyPr vert="wordArtVert" wrap="square" rtlCol="0">
            <a:spAutoFit/>
          </a:bodyPr>
          <a:lstStyle/>
          <a:p>
            <a:r>
              <a:rPr lang="id-ID" sz="2800" b="1" dirty="0">
                <a:solidFill>
                  <a:schemeClr val="tx1">
                    <a:lumMod val="65000"/>
                    <a:lumOff val="35000"/>
                  </a:schemeClr>
                </a:solidFill>
                <a:latin typeface="Agency FB" panose="020B0503020202020204" pitchFamily="34" charset="0"/>
              </a:rPr>
              <a:t>Jarak Dekat</a:t>
            </a:r>
            <a:endParaRPr lang="en-ID" sz="2800" b="1" dirty="0">
              <a:solidFill>
                <a:schemeClr val="tx1">
                  <a:lumMod val="65000"/>
                  <a:lumOff val="35000"/>
                </a:schemeClr>
              </a:solidFill>
              <a:latin typeface="Agency FB" panose="020B0503020202020204" pitchFamily="34" charset="0"/>
            </a:endParaRPr>
          </a:p>
        </p:txBody>
      </p:sp>
      <p:pic>
        <p:nvPicPr>
          <p:cNvPr id="3" name="Picture 2">
            <a:extLst>
              <a:ext uri="{FF2B5EF4-FFF2-40B4-BE49-F238E27FC236}">
                <a16:creationId xmlns:a16="http://schemas.microsoft.com/office/drawing/2014/main" id="{66BD9745-F22D-4FA0-BE88-AB87F10A8A7F}"/>
              </a:ext>
            </a:extLst>
          </p:cNvPr>
          <p:cNvPicPr>
            <a:picLocks noChangeAspect="1"/>
          </p:cNvPicPr>
          <p:nvPr/>
        </p:nvPicPr>
        <p:blipFill rotWithShape="1">
          <a:blip r:embed="rId2">
            <a:extLst>
              <a:ext uri="{28A0092B-C50C-407E-A947-70E740481C1C}">
                <a14:useLocalDpi xmlns:a14="http://schemas.microsoft.com/office/drawing/2010/main" val="0"/>
              </a:ext>
            </a:extLst>
          </a:blip>
          <a:srcRect t="2817" b="5165"/>
          <a:stretch/>
        </p:blipFill>
        <p:spPr>
          <a:xfrm>
            <a:off x="308153" y="515764"/>
            <a:ext cx="3781521" cy="5567537"/>
          </a:xfrm>
          <a:prstGeom prst="rect">
            <a:avLst/>
          </a:prstGeom>
        </p:spPr>
      </p:pic>
      <p:pic>
        <p:nvPicPr>
          <p:cNvPr id="5" name="Picture 4">
            <a:extLst>
              <a:ext uri="{FF2B5EF4-FFF2-40B4-BE49-F238E27FC236}">
                <a16:creationId xmlns:a16="http://schemas.microsoft.com/office/drawing/2014/main" id="{9C8CE06F-584F-4698-8B8A-9772456A8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490" y="515764"/>
            <a:ext cx="3131740" cy="5567537"/>
          </a:xfrm>
          <a:prstGeom prst="rect">
            <a:avLst/>
          </a:prstGeom>
        </p:spPr>
      </p:pic>
      <p:pic>
        <p:nvPicPr>
          <p:cNvPr id="10" name="Picture 9">
            <a:extLst>
              <a:ext uri="{FF2B5EF4-FFF2-40B4-BE49-F238E27FC236}">
                <a16:creationId xmlns:a16="http://schemas.microsoft.com/office/drawing/2014/main" id="{904AAA5E-0FE3-473E-B496-29F9948C52F1}"/>
              </a:ext>
            </a:extLst>
          </p:cNvPr>
          <p:cNvPicPr>
            <a:picLocks noChangeAspect="1"/>
          </p:cNvPicPr>
          <p:nvPr/>
        </p:nvPicPr>
        <p:blipFill rotWithShape="1">
          <a:blip r:embed="rId4">
            <a:extLst>
              <a:ext uri="{28A0092B-C50C-407E-A947-70E740481C1C}">
                <a14:useLocalDpi xmlns:a14="http://schemas.microsoft.com/office/drawing/2010/main" val="0"/>
              </a:ext>
            </a:extLst>
          </a:blip>
          <a:srcRect t="2629"/>
          <a:stretch/>
        </p:blipFill>
        <p:spPr>
          <a:xfrm>
            <a:off x="7609443" y="515764"/>
            <a:ext cx="3573666" cy="5567537"/>
          </a:xfrm>
          <a:prstGeom prst="rect">
            <a:avLst/>
          </a:prstGeom>
        </p:spPr>
      </p:pic>
    </p:spTree>
    <p:extLst>
      <p:ext uri="{BB962C8B-B14F-4D97-AF65-F5344CB8AC3E}">
        <p14:creationId xmlns:p14="http://schemas.microsoft.com/office/powerpoint/2010/main" val="4001866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2AC528-B2FB-47D2-AA7E-56F34BE3910D}"/>
              </a:ext>
            </a:extLst>
          </p:cNvPr>
          <p:cNvSpPr txBox="1"/>
          <p:nvPr/>
        </p:nvSpPr>
        <p:spPr>
          <a:xfrm>
            <a:off x="4243056" y="415753"/>
            <a:ext cx="3890486" cy="707886"/>
          </a:xfrm>
          <a:prstGeom prst="rect">
            <a:avLst/>
          </a:prstGeom>
          <a:noFill/>
        </p:spPr>
        <p:txBody>
          <a:bodyPr wrap="square" rtlCol="0">
            <a:spAutoFit/>
          </a:bodyPr>
          <a:lstStyle/>
          <a:p>
            <a:r>
              <a:rPr lang="id-ID" sz="4000" dirty="0">
                <a:solidFill>
                  <a:schemeClr val="tx1">
                    <a:lumMod val="65000"/>
                    <a:lumOff val="35000"/>
                  </a:schemeClr>
                </a:solidFill>
                <a:latin typeface="Bahnschrift" panose="020B0502040204020203" pitchFamily="34" charset="0"/>
                <a:ea typeface="Adobe Gothic Std B" panose="020B0800000000000000" pitchFamily="34" charset="-128"/>
              </a:rPr>
              <a:t>KESIMPULAN</a:t>
            </a:r>
            <a:endParaRPr lang="en-US" sz="40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5" name="Rectangle 4">
            <a:extLst>
              <a:ext uri="{FF2B5EF4-FFF2-40B4-BE49-F238E27FC236}">
                <a16:creationId xmlns:a16="http://schemas.microsoft.com/office/drawing/2014/main" id="{F65B0728-98CC-4ABE-A294-A9F52C7DBC18}"/>
              </a:ext>
            </a:extLst>
          </p:cNvPr>
          <p:cNvSpPr/>
          <p:nvPr/>
        </p:nvSpPr>
        <p:spPr>
          <a:xfrm>
            <a:off x="7496572" y="-65354"/>
            <a:ext cx="5845942" cy="1596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6" name="Straight Connector 5">
            <a:extLst>
              <a:ext uri="{FF2B5EF4-FFF2-40B4-BE49-F238E27FC236}">
                <a16:creationId xmlns:a16="http://schemas.microsoft.com/office/drawing/2014/main" id="{81B0BB8B-804A-4E6A-BF50-3C02435D9715}"/>
              </a:ext>
            </a:extLst>
          </p:cNvPr>
          <p:cNvCxnSpPr/>
          <p:nvPr/>
        </p:nvCxnSpPr>
        <p:spPr>
          <a:xfrm>
            <a:off x="1571223" y="1262130"/>
            <a:ext cx="9234152" cy="0"/>
          </a:xfrm>
          <a:prstGeom prst="line">
            <a:avLst/>
          </a:prstGeom>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1D8721A6-C13C-4FB7-AA28-8665D2AB0D82}"/>
              </a:ext>
            </a:extLst>
          </p:cNvPr>
          <p:cNvSpPr txBox="1"/>
          <p:nvPr/>
        </p:nvSpPr>
        <p:spPr>
          <a:xfrm>
            <a:off x="1806444" y="5293066"/>
            <a:ext cx="10252115" cy="954107"/>
          </a:xfrm>
          <a:prstGeom prst="rect">
            <a:avLst/>
          </a:prstGeom>
          <a:noFill/>
        </p:spPr>
        <p:txBody>
          <a:bodyPr wrap="square" rtlCol="0">
            <a:spAutoFit/>
          </a:bodyPr>
          <a:lstStyle/>
          <a:p>
            <a:r>
              <a:rPr lang="id-ID" sz="2800" dirty="0">
                <a:solidFill>
                  <a:schemeClr val="tx1">
                    <a:lumMod val="65000"/>
                    <a:lumOff val="35000"/>
                  </a:schemeClr>
                </a:solidFill>
                <a:latin typeface="Bahnschrift" panose="020B0502040204020203" pitchFamily="34" charset="0"/>
                <a:ea typeface="Adobe Gothic Std B" panose="020B0800000000000000" pitchFamily="34" charset="-128"/>
              </a:rPr>
              <a:t>Semakin dekat user dengan tower BTS itu sendiri,maka dari percobaan jelas akan mendapatkan speed internet yg lebih baik.</a:t>
            </a:r>
            <a:endParaRPr lang="en-US" sz="28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18" name="TextBox 17">
            <a:extLst>
              <a:ext uri="{FF2B5EF4-FFF2-40B4-BE49-F238E27FC236}">
                <a16:creationId xmlns:a16="http://schemas.microsoft.com/office/drawing/2014/main" id="{9608C12F-C6A7-4C6C-8CA9-6506DE293DF8}"/>
              </a:ext>
            </a:extLst>
          </p:cNvPr>
          <p:cNvSpPr txBox="1"/>
          <p:nvPr/>
        </p:nvSpPr>
        <p:spPr>
          <a:xfrm>
            <a:off x="1741390" y="3307413"/>
            <a:ext cx="10252115" cy="1384995"/>
          </a:xfrm>
          <a:prstGeom prst="rect">
            <a:avLst/>
          </a:prstGeom>
          <a:noFill/>
        </p:spPr>
        <p:txBody>
          <a:bodyPr wrap="square" rtlCol="0">
            <a:spAutoFit/>
          </a:bodyPr>
          <a:lstStyle/>
          <a:p>
            <a:r>
              <a:rPr lang="id-ID" sz="2800" dirty="0">
                <a:solidFill>
                  <a:schemeClr val="tx1">
                    <a:lumMod val="65000"/>
                    <a:lumOff val="35000"/>
                  </a:schemeClr>
                </a:solidFill>
                <a:latin typeface="Bahnschrift" panose="020B0502040204020203" pitchFamily="34" charset="0"/>
                <a:ea typeface="Adobe Gothic Std B" panose="020B0800000000000000" pitchFamily="34" charset="-128"/>
              </a:rPr>
              <a:t>Semakin kecil nilai RSRP (sinyal LTE power yang diterima oleh user dalam frekuensi tertentu), maupun </a:t>
            </a:r>
            <a:r>
              <a:rPr lang="id-ID" sz="2800" dirty="0">
                <a:solidFill>
                  <a:schemeClr val="tx1">
                    <a:lumMod val="65000"/>
                    <a:lumOff val="35000"/>
                  </a:schemeClr>
                </a:solidFill>
                <a:latin typeface="Bahnschrift" panose="020B0502040204020203" pitchFamily="34" charset="0"/>
              </a:rPr>
              <a:t>RSRQ(parameter yang menentukan kualitas dari sinyal yang diterima) semakin bagus.</a:t>
            </a:r>
            <a:endParaRPr lang="en-US" sz="28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7" name="TextBox 6">
            <a:extLst>
              <a:ext uri="{FF2B5EF4-FFF2-40B4-BE49-F238E27FC236}">
                <a16:creationId xmlns:a16="http://schemas.microsoft.com/office/drawing/2014/main" id="{46784F61-A926-44D2-B0C7-9E19F96AC2BE}"/>
              </a:ext>
            </a:extLst>
          </p:cNvPr>
          <p:cNvSpPr txBox="1"/>
          <p:nvPr/>
        </p:nvSpPr>
        <p:spPr>
          <a:xfrm>
            <a:off x="643411" y="1235406"/>
            <a:ext cx="10252115" cy="523220"/>
          </a:xfrm>
          <a:prstGeom prst="rect">
            <a:avLst/>
          </a:prstGeom>
          <a:noFill/>
        </p:spPr>
        <p:txBody>
          <a:bodyPr wrap="square" rtlCol="0">
            <a:spAutoFit/>
          </a:bodyPr>
          <a:lstStyle/>
          <a:p>
            <a:r>
              <a:rPr lang="id-ID" sz="2800" dirty="0">
                <a:solidFill>
                  <a:schemeClr val="tx1">
                    <a:lumMod val="65000"/>
                    <a:lumOff val="35000"/>
                  </a:schemeClr>
                </a:solidFill>
                <a:latin typeface="Bahnschrift" panose="020B0502040204020203" pitchFamily="34" charset="0"/>
                <a:ea typeface="Adobe Gothic Std B" panose="020B0800000000000000" pitchFamily="34" charset="-128"/>
              </a:rPr>
              <a:t>Dari percobaan yg dilakukan,dapat disimpulkan ada beberapa</a:t>
            </a:r>
            <a:endParaRPr lang="en-US" sz="28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8" name="TextBox 7">
            <a:extLst>
              <a:ext uri="{FF2B5EF4-FFF2-40B4-BE49-F238E27FC236}">
                <a16:creationId xmlns:a16="http://schemas.microsoft.com/office/drawing/2014/main" id="{E57B32D8-B1A7-42F8-8247-035698B0A808}"/>
              </a:ext>
            </a:extLst>
          </p:cNvPr>
          <p:cNvSpPr txBox="1"/>
          <p:nvPr/>
        </p:nvSpPr>
        <p:spPr>
          <a:xfrm>
            <a:off x="643411" y="1643393"/>
            <a:ext cx="10252115" cy="523220"/>
          </a:xfrm>
          <a:prstGeom prst="rect">
            <a:avLst/>
          </a:prstGeom>
          <a:noFill/>
        </p:spPr>
        <p:txBody>
          <a:bodyPr wrap="square" rtlCol="0">
            <a:spAutoFit/>
          </a:bodyPr>
          <a:lstStyle/>
          <a:p>
            <a:r>
              <a:rPr lang="id-ID" sz="2800" dirty="0">
                <a:solidFill>
                  <a:schemeClr val="tx1">
                    <a:lumMod val="65000"/>
                    <a:lumOff val="35000"/>
                  </a:schemeClr>
                </a:solidFill>
                <a:latin typeface="Bahnschrift" panose="020B0502040204020203" pitchFamily="34" charset="0"/>
                <a:ea typeface="Adobe Gothic Std B" panose="020B0800000000000000" pitchFamily="34" charset="-128"/>
              </a:rPr>
              <a:t>faktor yang dapat membedakan kualitas dari suatu provider itu</a:t>
            </a:r>
            <a:endParaRPr lang="en-US" sz="28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10" name="TextBox 9">
            <a:extLst>
              <a:ext uri="{FF2B5EF4-FFF2-40B4-BE49-F238E27FC236}">
                <a16:creationId xmlns:a16="http://schemas.microsoft.com/office/drawing/2014/main" id="{24A2C85D-6503-4967-8A06-FE9BA8E90E12}"/>
              </a:ext>
            </a:extLst>
          </p:cNvPr>
          <p:cNvSpPr txBox="1"/>
          <p:nvPr/>
        </p:nvSpPr>
        <p:spPr>
          <a:xfrm>
            <a:off x="643411" y="2062326"/>
            <a:ext cx="10252115" cy="523220"/>
          </a:xfrm>
          <a:prstGeom prst="rect">
            <a:avLst/>
          </a:prstGeom>
          <a:noFill/>
        </p:spPr>
        <p:txBody>
          <a:bodyPr wrap="square" rtlCol="0">
            <a:spAutoFit/>
          </a:bodyPr>
          <a:lstStyle/>
          <a:p>
            <a:r>
              <a:rPr lang="id-ID" sz="2800" dirty="0">
                <a:solidFill>
                  <a:schemeClr val="tx1">
                    <a:lumMod val="65000"/>
                    <a:lumOff val="35000"/>
                  </a:schemeClr>
                </a:solidFill>
                <a:latin typeface="Bahnschrift" panose="020B0502040204020203" pitchFamily="34" charset="0"/>
                <a:ea typeface="Adobe Gothic Std B" panose="020B0800000000000000" pitchFamily="34" charset="-128"/>
              </a:rPr>
              <a:t>sendiri,antara lain;</a:t>
            </a:r>
            <a:endParaRPr lang="en-US" sz="28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11" name="TextBox 10">
            <a:extLst>
              <a:ext uri="{FF2B5EF4-FFF2-40B4-BE49-F238E27FC236}">
                <a16:creationId xmlns:a16="http://schemas.microsoft.com/office/drawing/2014/main" id="{2BDD4C01-86B6-4D81-A123-880BB850E663}"/>
              </a:ext>
            </a:extLst>
          </p:cNvPr>
          <p:cNvSpPr txBox="1"/>
          <p:nvPr/>
        </p:nvSpPr>
        <p:spPr>
          <a:xfrm>
            <a:off x="1827199" y="2776278"/>
            <a:ext cx="10252115" cy="523220"/>
          </a:xfrm>
          <a:prstGeom prst="rect">
            <a:avLst/>
          </a:prstGeom>
          <a:noFill/>
        </p:spPr>
        <p:txBody>
          <a:bodyPr wrap="square" rtlCol="0">
            <a:spAutoFit/>
          </a:bodyPr>
          <a:lstStyle/>
          <a:p>
            <a:r>
              <a:rPr lang="id-ID" sz="2800" dirty="0">
                <a:solidFill>
                  <a:schemeClr val="tx1">
                    <a:lumMod val="65000"/>
                    <a:lumOff val="35000"/>
                  </a:schemeClr>
                </a:solidFill>
                <a:latin typeface="Bahnschrift" panose="020B0502040204020203" pitchFamily="34" charset="0"/>
                <a:ea typeface="Adobe Gothic Std B" panose="020B0800000000000000" pitchFamily="34" charset="-128"/>
              </a:rPr>
              <a:t>RSRP dan RSRQ</a:t>
            </a:r>
            <a:endParaRPr lang="en-US" sz="28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25" name="TextBox 24">
            <a:extLst>
              <a:ext uri="{FF2B5EF4-FFF2-40B4-BE49-F238E27FC236}">
                <a16:creationId xmlns:a16="http://schemas.microsoft.com/office/drawing/2014/main" id="{6A94CD29-7DB6-48FB-9354-E7A7AC89FC3D}"/>
              </a:ext>
            </a:extLst>
          </p:cNvPr>
          <p:cNvSpPr txBox="1"/>
          <p:nvPr/>
        </p:nvSpPr>
        <p:spPr>
          <a:xfrm>
            <a:off x="1806443" y="4731127"/>
            <a:ext cx="10252115" cy="523220"/>
          </a:xfrm>
          <a:prstGeom prst="rect">
            <a:avLst/>
          </a:prstGeom>
          <a:noFill/>
        </p:spPr>
        <p:txBody>
          <a:bodyPr wrap="square" rtlCol="0">
            <a:spAutoFit/>
          </a:bodyPr>
          <a:lstStyle/>
          <a:p>
            <a:r>
              <a:rPr lang="id-ID" sz="2800" dirty="0">
                <a:solidFill>
                  <a:schemeClr val="tx1">
                    <a:lumMod val="65000"/>
                    <a:lumOff val="35000"/>
                  </a:schemeClr>
                </a:solidFill>
                <a:latin typeface="Bahnschrift" panose="020B0502040204020203" pitchFamily="34" charset="0"/>
                <a:ea typeface="Adobe Gothic Std B" panose="020B0800000000000000" pitchFamily="34" charset="-128"/>
              </a:rPr>
              <a:t>JARAK</a:t>
            </a:r>
            <a:endParaRPr lang="en-US" sz="28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27" name="Rectangle 26">
            <a:extLst>
              <a:ext uri="{FF2B5EF4-FFF2-40B4-BE49-F238E27FC236}">
                <a16:creationId xmlns:a16="http://schemas.microsoft.com/office/drawing/2014/main" id="{AB091AC5-E949-412F-9D3D-0DDC2FA4CB68}"/>
              </a:ext>
            </a:extLst>
          </p:cNvPr>
          <p:cNvSpPr/>
          <p:nvPr/>
        </p:nvSpPr>
        <p:spPr>
          <a:xfrm>
            <a:off x="0" y="2459865"/>
            <a:ext cx="1741389" cy="4494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12" name="Straight Connector 11">
            <a:extLst>
              <a:ext uri="{FF2B5EF4-FFF2-40B4-BE49-F238E27FC236}">
                <a16:creationId xmlns:a16="http://schemas.microsoft.com/office/drawing/2014/main" id="{7FA8E110-B14A-464B-ACF8-40558C4EB8A9}"/>
              </a:ext>
            </a:extLst>
          </p:cNvPr>
          <p:cNvCxnSpPr>
            <a:cxnSpLocks/>
          </p:cNvCxnSpPr>
          <p:nvPr/>
        </p:nvCxnSpPr>
        <p:spPr>
          <a:xfrm rot="2676904" flipH="1">
            <a:off x="1499840" y="3062897"/>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232D75F-37FD-4CA0-8C66-0FC99C281BB9}"/>
              </a:ext>
            </a:extLst>
          </p:cNvPr>
          <p:cNvCxnSpPr>
            <a:cxnSpLocks/>
          </p:cNvCxnSpPr>
          <p:nvPr/>
        </p:nvCxnSpPr>
        <p:spPr>
          <a:xfrm rot="2676904" flipH="1">
            <a:off x="1151726" y="2719431"/>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B60EA9F-9FB1-418C-9894-74C105219590}"/>
              </a:ext>
            </a:extLst>
          </p:cNvPr>
          <p:cNvCxnSpPr>
            <a:cxnSpLocks/>
          </p:cNvCxnSpPr>
          <p:nvPr/>
        </p:nvCxnSpPr>
        <p:spPr>
          <a:xfrm rot="18876904" flipH="1">
            <a:off x="1164152" y="3054982"/>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71DDC8-2277-4E7D-8345-BA07D90DE81B}"/>
              </a:ext>
            </a:extLst>
          </p:cNvPr>
          <p:cNvCxnSpPr>
            <a:cxnSpLocks/>
          </p:cNvCxnSpPr>
          <p:nvPr/>
        </p:nvCxnSpPr>
        <p:spPr>
          <a:xfrm>
            <a:off x="1479086" y="2943248"/>
            <a:ext cx="192487" cy="190108"/>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55B7845-DB76-4769-A416-2BDEFAA994DC}"/>
              </a:ext>
            </a:extLst>
          </p:cNvPr>
          <p:cNvSpPr/>
          <p:nvPr/>
        </p:nvSpPr>
        <p:spPr>
          <a:xfrm>
            <a:off x="1243538" y="3058083"/>
            <a:ext cx="159842" cy="15984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636C1955-4E69-45F4-A55D-F473E149E9A2}"/>
              </a:ext>
            </a:extLst>
          </p:cNvPr>
          <p:cNvCxnSpPr>
            <a:cxnSpLocks/>
          </p:cNvCxnSpPr>
          <p:nvPr/>
        </p:nvCxnSpPr>
        <p:spPr>
          <a:xfrm>
            <a:off x="1323459" y="2789890"/>
            <a:ext cx="192487" cy="190108"/>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01227E7-3773-487A-BA9B-58FA492E265F}"/>
              </a:ext>
            </a:extLst>
          </p:cNvPr>
          <p:cNvCxnSpPr>
            <a:cxnSpLocks/>
          </p:cNvCxnSpPr>
          <p:nvPr/>
        </p:nvCxnSpPr>
        <p:spPr>
          <a:xfrm rot="2676904" flipH="1">
            <a:off x="1479086" y="4947799"/>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CBD3B2-3A6B-4BF9-9C1A-8E6167DBF6BA}"/>
              </a:ext>
            </a:extLst>
          </p:cNvPr>
          <p:cNvCxnSpPr>
            <a:cxnSpLocks/>
          </p:cNvCxnSpPr>
          <p:nvPr/>
        </p:nvCxnSpPr>
        <p:spPr>
          <a:xfrm rot="2676904" flipH="1">
            <a:off x="1130972" y="4604333"/>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BEA1AB3-0BB1-4021-8871-076CED434E3C}"/>
              </a:ext>
            </a:extLst>
          </p:cNvPr>
          <p:cNvCxnSpPr>
            <a:cxnSpLocks/>
          </p:cNvCxnSpPr>
          <p:nvPr/>
        </p:nvCxnSpPr>
        <p:spPr>
          <a:xfrm rot="18876904" flipH="1">
            <a:off x="1143398" y="4939884"/>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B734157-1E91-472F-97CE-2E37D7566158}"/>
              </a:ext>
            </a:extLst>
          </p:cNvPr>
          <p:cNvCxnSpPr>
            <a:cxnSpLocks/>
          </p:cNvCxnSpPr>
          <p:nvPr/>
        </p:nvCxnSpPr>
        <p:spPr>
          <a:xfrm>
            <a:off x="1458332" y="4828150"/>
            <a:ext cx="192487" cy="190108"/>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4503A48-3014-4A1A-A246-7BA8BBBFD3A7}"/>
              </a:ext>
            </a:extLst>
          </p:cNvPr>
          <p:cNvSpPr/>
          <p:nvPr/>
        </p:nvSpPr>
        <p:spPr>
          <a:xfrm>
            <a:off x="1222784" y="4942985"/>
            <a:ext cx="159842" cy="15984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D0E8C31-85B7-48DE-AE7E-B6850CCB3705}"/>
              </a:ext>
            </a:extLst>
          </p:cNvPr>
          <p:cNvCxnSpPr>
            <a:cxnSpLocks/>
          </p:cNvCxnSpPr>
          <p:nvPr/>
        </p:nvCxnSpPr>
        <p:spPr>
          <a:xfrm>
            <a:off x="1302705" y="4674792"/>
            <a:ext cx="192487" cy="190108"/>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68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76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6" presetClass="entr" presetSubtype="37"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250"/>
                                        <p:tgtEl>
                                          <p:spTgt spid="17"/>
                                        </p:tgtEl>
                                      </p:cBhvr>
                                    </p:animEffect>
                                  </p:childTnLst>
                                </p:cTn>
                              </p:par>
                            </p:childTnLst>
                          </p:cTn>
                        </p:par>
                        <p:par>
                          <p:cTn id="30" fill="hold">
                            <p:stCondLst>
                              <p:cond delay="250"/>
                            </p:stCondLst>
                            <p:childTnLst>
                              <p:par>
                                <p:cTn id="31" presetID="22" presetClass="entr" presetSubtype="1"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up)">
                                      <p:cBhvr>
                                        <p:cTn id="33" dur="250"/>
                                        <p:tgtEl>
                                          <p:spTgt spid="13"/>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up)">
                                      <p:cBhvr>
                                        <p:cTn id="37" dur="250"/>
                                        <p:tgtEl>
                                          <p:spTgt spid="14"/>
                                        </p:tgtEl>
                                      </p:cBhvr>
                                    </p:animEffect>
                                  </p:childTnLst>
                                </p:cTn>
                              </p:par>
                            </p:childTnLst>
                          </p:cTn>
                        </p:par>
                        <p:par>
                          <p:cTn id="38" fill="hold">
                            <p:stCondLst>
                              <p:cond delay="750"/>
                            </p:stCondLst>
                            <p:childTnLst>
                              <p:par>
                                <p:cTn id="39" presetID="22" presetClass="entr" presetSubtype="4"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250"/>
                                        <p:tgtEl>
                                          <p:spTgt spid="12"/>
                                        </p:tgtEl>
                                      </p:cBhvr>
                                    </p:animEffect>
                                  </p:childTnLst>
                                </p:cTn>
                              </p:par>
                            </p:childTnLst>
                          </p:cTn>
                        </p:par>
                        <p:par>
                          <p:cTn id="42" fill="hold">
                            <p:stCondLst>
                              <p:cond delay="1000"/>
                            </p:stCondLst>
                            <p:childTnLst>
                              <p:par>
                                <p:cTn id="43" presetID="22" presetClass="entr" presetSubtype="4"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down)">
                                      <p:cBhvr>
                                        <p:cTn id="45" dur="250"/>
                                        <p:tgtEl>
                                          <p:spTgt spid="15"/>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circle(in)">
                                      <p:cBhvr>
                                        <p:cTn id="48" dur="250"/>
                                        <p:tgtEl>
                                          <p:spTgt spid="16"/>
                                        </p:tgtEl>
                                      </p:cBhvr>
                                    </p:animEffect>
                                  </p:childTnLst>
                                </p:cTn>
                              </p:par>
                              <p:par>
                                <p:cTn id="49" presetID="2" presetClass="entr" presetSubtype="8" decel="10000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0-#ppt_w/2"/>
                                          </p:val>
                                        </p:tav>
                                        <p:tav tm="100000">
                                          <p:val>
                                            <p:strVal val="#ppt_x"/>
                                          </p:val>
                                        </p:tav>
                                      </p:tavLst>
                                    </p:anim>
                                    <p:anim calcmode="lin" valueType="num">
                                      <p:cBhvr additive="base">
                                        <p:cTn id="5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decel="9600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0-#ppt_w/2"/>
                                          </p:val>
                                        </p:tav>
                                        <p:tav tm="100000">
                                          <p:val>
                                            <p:strVal val="#ppt_x"/>
                                          </p:val>
                                        </p:tav>
                                      </p:tavLst>
                                    </p:anim>
                                    <p:anim calcmode="lin" valueType="num">
                                      <p:cBhvr additive="base">
                                        <p:cTn id="5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down)">
                                      <p:cBhvr>
                                        <p:cTn id="63" dur="250"/>
                                        <p:tgtEl>
                                          <p:spTgt spid="24"/>
                                        </p:tgtEl>
                                      </p:cBhvr>
                                    </p:animEffect>
                                  </p:childTnLst>
                                </p:cTn>
                              </p:par>
                            </p:childTnLst>
                          </p:cTn>
                        </p:par>
                        <p:par>
                          <p:cTn id="64" fill="hold">
                            <p:stCondLst>
                              <p:cond delay="250"/>
                            </p:stCondLst>
                            <p:childTnLst>
                              <p:par>
                                <p:cTn id="65" presetID="22" presetClass="entr" presetSubtype="1"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up)">
                                      <p:cBhvr>
                                        <p:cTn id="67" dur="250"/>
                                        <p:tgtEl>
                                          <p:spTgt spid="20"/>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wipe(up)">
                                      <p:cBhvr>
                                        <p:cTn id="71" dur="250"/>
                                        <p:tgtEl>
                                          <p:spTgt spid="21"/>
                                        </p:tgtEl>
                                      </p:cBhvr>
                                    </p:animEffect>
                                  </p:childTnLst>
                                </p:cTn>
                              </p:par>
                            </p:childTnLst>
                          </p:cTn>
                        </p:par>
                        <p:par>
                          <p:cTn id="72" fill="hold">
                            <p:stCondLst>
                              <p:cond delay="750"/>
                            </p:stCondLst>
                            <p:childTnLst>
                              <p:par>
                                <p:cTn id="73" presetID="22" presetClass="entr" presetSubtype="4" fill="hold" nodeType="after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wipe(down)">
                                      <p:cBhvr>
                                        <p:cTn id="75" dur="250"/>
                                        <p:tgtEl>
                                          <p:spTgt spid="19"/>
                                        </p:tgtEl>
                                      </p:cBhvr>
                                    </p:animEffect>
                                  </p:childTnLst>
                                </p:cTn>
                              </p:par>
                            </p:childTnLst>
                          </p:cTn>
                        </p:par>
                        <p:par>
                          <p:cTn id="76" fill="hold">
                            <p:stCondLst>
                              <p:cond delay="1000"/>
                            </p:stCondLst>
                            <p:childTnLst>
                              <p:par>
                                <p:cTn id="77" presetID="22" presetClass="entr" presetSubtype="4" fill="hold"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wipe(down)">
                                      <p:cBhvr>
                                        <p:cTn id="79" dur="250"/>
                                        <p:tgtEl>
                                          <p:spTgt spid="22"/>
                                        </p:tgtEl>
                                      </p:cBhvr>
                                    </p:animEffect>
                                  </p:childTnLst>
                                </p:cTn>
                              </p:par>
                              <p:par>
                                <p:cTn id="80" presetID="6" presetClass="entr" presetSubtype="16"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circle(in)">
                                      <p:cBhvr>
                                        <p:cTn id="82" dur="250"/>
                                        <p:tgtEl>
                                          <p:spTgt spid="23"/>
                                        </p:tgtEl>
                                      </p:cBhvr>
                                    </p:animEffect>
                                  </p:childTnLst>
                                </p:cTn>
                              </p:par>
                              <p:par>
                                <p:cTn id="83" presetID="2" presetClass="entr" presetSubtype="8" decel="9600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500" fill="hold"/>
                                        <p:tgtEl>
                                          <p:spTgt spid="25"/>
                                        </p:tgtEl>
                                        <p:attrNameLst>
                                          <p:attrName>ppt_x</p:attrName>
                                        </p:attrNameLst>
                                      </p:cBhvr>
                                      <p:tavLst>
                                        <p:tav tm="0">
                                          <p:val>
                                            <p:strVal val="0-#ppt_w/2"/>
                                          </p:val>
                                        </p:tav>
                                        <p:tav tm="100000">
                                          <p:val>
                                            <p:strVal val="#ppt_x"/>
                                          </p:val>
                                        </p:tav>
                                      </p:tavLst>
                                    </p:anim>
                                    <p:anim calcmode="lin" valueType="num">
                                      <p:cBhvr additive="base">
                                        <p:cTn id="8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decel="76000" fill="hold" grpId="0" nodeType="click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500" fill="hold"/>
                                        <p:tgtEl>
                                          <p:spTgt spid="26"/>
                                        </p:tgtEl>
                                        <p:attrNameLst>
                                          <p:attrName>ppt_x</p:attrName>
                                        </p:attrNameLst>
                                      </p:cBhvr>
                                      <p:tavLst>
                                        <p:tav tm="0">
                                          <p:val>
                                            <p:strVal val="0-#ppt_w/2"/>
                                          </p:val>
                                        </p:tav>
                                        <p:tav tm="100000">
                                          <p:val>
                                            <p:strVal val="#ppt_x"/>
                                          </p:val>
                                        </p:tav>
                                      </p:tavLst>
                                    </p:anim>
                                    <p:anim calcmode="lin" valueType="num">
                                      <p:cBhvr additive="base">
                                        <p:cTn id="92"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p:bldP spid="18" grpId="0"/>
      <p:bldP spid="7" grpId="0"/>
      <p:bldP spid="8" grpId="0"/>
      <p:bldP spid="10" grpId="0"/>
      <p:bldP spid="11" grpId="0"/>
      <p:bldP spid="25" grpId="0"/>
      <p:bldP spid="16" grpId="0" animBg="1"/>
      <p:bldP spid="2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5EED642-9B41-42BB-9206-71BD96FD89B5}"/>
              </a:ext>
            </a:extLst>
          </p:cNvPr>
          <p:cNvSpPr txBox="1"/>
          <p:nvPr/>
        </p:nvSpPr>
        <p:spPr>
          <a:xfrm>
            <a:off x="1735388" y="1261978"/>
            <a:ext cx="10252115" cy="3108543"/>
          </a:xfrm>
          <a:prstGeom prst="rect">
            <a:avLst/>
          </a:prstGeom>
          <a:noFill/>
        </p:spPr>
        <p:txBody>
          <a:bodyPr wrap="square" rtlCol="0">
            <a:spAutoFit/>
          </a:bodyPr>
          <a:lstStyle/>
          <a:p>
            <a:r>
              <a:rPr lang="id-ID" sz="2800" dirty="0">
                <a:solidFill>
                  <a:schemeClr val="tx1">
                    <a:lumMod val="65000"/>
                    <a:lumOff val="35000"/>
                  </a:schemeClr>
                </a:solidFill>
                <a:latin typeface="Bahnschrift" panose="020B0502040204020203" pitchFamily="34" charset="0"/>
                <a:ea typeface="Adobe Gothic Std B" panose="020B0800000000000000" pitchFamily="34" charset="-128"/>
              </a:rPr>
              <a:t>                     Walaupun jarak user dengan tower berdekatan,tidak membuat kecepatan internet selalu baik,karena terdapat yang namanya noise. Salah satu contoh apabila tower berdekatan dengan user namun ada tower yg lain lagi(berbeda provider) di dekat user maka terjadi interferensi (nterferensi adalah interaksi antar gelombang di dalam suatu daerah. </a:t>
            </a:r>
          </a:p>
          <a:p>
            <a:r>
              <a:rPr lang="id-ID" sz="2800" dirty="0">
                <a:solidFill>
                  <a:schemeClr val="tx1">
                    <a:lumMod val="65000"/>
                    <a:lumOff val="35000"/>
                  </a:schemeClr>
                </a:solidFill>
                <a:latin typeface="Bahnschrift" panose="020B0502040204020203" pitchFamily="34" charset="0"/>
                <a:ea typeface="Adobe Gothic Std B" panose="020B0800000000000000" pitchFamily="34" charset="-128"/>
              </a:rPr>
              <a:t>                     </a:t>
            </a:r>
            <a:endParaRPr lang="en-US" sz="28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8" name="TextBox 7">
            <a:extLst>
              <a:ext uri="{FF2B5EF4-FFF2-40B4-BE49-F238E27FC236}">
                <a16:creationId xmlns:a16="http://schemas.microsoft.com/office/drawing/2014/main" id="{4003FFC8-9196-4057-BC57-049BC3CEAAFD}"/>
              </a:ext>
            </a:extLst>
          </p:cNvPr>
          <p:cNvSpPr txBox="1"/>
          <p:nvPr/>
        </p:nvSpPr>
        <p:spPr>
          <a:xfrm>
            <a:off x="1735388" y="738758"/>
            <a:ext cx="10252115" cy="523220"/>
          </a:xfrm>
          <a:prstGeom prst="rect">
            <a:avLst/>
          </a:prstGeom>
          <a:noFill/>
        </p:spPr>
        <p:txBody>
          <a:bodyPr wrap="square" rtlCol="0">
            <a:spAutoFit/>
          </a:bodyPr>
          <a:lstStyle/>
          <a:p>
            <a:r>
              <a:rPr lang="id-ID" sz="2800" dirty="0">
                <a:solidFill>
                  <a:schemeClr val="tx1">
                    <a:lumMod val="65000"/>
                    <a:lumOff val="35000"/>
                  </a:schemeClr>
                </a:solidFill>
                <a:latin typeface="Bahnschrift" panose="020B0502040204020203" pitchFamily="34" charset="0"/>
                <a:ea typeface="Adobe Gothic Std B" panose="020B0800000000000000" pitchFamily="34" charset="-128"/>
              </a:rPr>
              <a:t>NOISE (Gangguan)</a:t>
            </a:r>
            <a:endParaRPr lang="en-US" sz="28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10" name="TextBox 9">
            <a:extLst>
              <a:ext uri="{FF2B5EF4-FFF2-40B4-BE49-F238E27FC236}">
                <a16:creationId xmlns:a16="http://schemas.microsoft.com/office/drawing/2014/main" id="{EB1E4C41-A26D-4D49-BE98-D5724BF62A3F}"/>
              </a:ext>
            </a:extLst>
          </p:cNvPr>
          <p:cNvSpPr txBox="1"/>
          <p:nvPr/>
        </p:nvSpPr>
        <p:spPr>
          <a:xfrm>
            <a:off x="1721800" y="3864724"/>
            <a:ext cx="10252115" cy="2677656"/>
          </a:xfrm>
          <a:prstGeom prst="rect">
            <a:avLst/>
          </a:prstGeom>
          <a:noFill/>
        </p:spPr>
        <p:txBody>
          <a:bodyPr wrap="square" rtlCol="0">
            <a:spAutoFit/>
          </a:bodyPr>
          <a:lstStyle/>
          <a:p>
            <a:r>
              <a:rPr lang="id-ID"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Interferensi</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dapat</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bersifat</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membangun</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dan</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merusak</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Bersifat</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membangun</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jika</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beda</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fase</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kedua</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gelombang</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sama</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dengan</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nol</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sehingga</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gelombang</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baru</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yang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terbentuk</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adalah</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penjumlahan</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dari</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kedua</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gelombang</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tersebut</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Bersifat</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merusak</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jika</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beda</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fasenya</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adalah</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180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derajat</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sehingga</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kedua</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gelombang</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saling</a:t>
            </a:r>
            <a:r>
              <a:rPr lang="en-US" sz="2800" dirty="0">
                <a:solidFill>
                  <a:schemeClr val="tx1">
                    <a:lumMod val="65000"/>
                    <a:lumOff val="35000"/>
                  </a:schemeClr>
                </a:solidFill>
                <a:latin typeface="Bahnschrift" panose="020B0502040204020203" pitchFamily="34" charset="0"/>
                <a:ea typeface="Adobe Gothic Std B" panose="020B0800000000000000" pitchFamily="34" charset="-128"/>
              </a:rPr>
              <a:t> </a:t>
            </a:r>
            <a:r>
              <a:rPr lang="en-US" sz="2800" dirty="0" err="1">
                <a:solidFill>
                  <a:schemeClr val="tx1">
                    <a:lumMod val="65000"/>
                    <a:lumOff val="35000"/>
                  </a:schemeClr>
                </a:solidFill>
                <a:latin typeface="Bahnschrift" panose="020B0502040204020203" pitchFamily="34" charset="0"/>
                <a:ea typeface="Adobe Gothic Std B" panose="020B0800000000000000" pitchFamily="34" charset="-128"/>
              </a:rPr>
              <a:t>menghilangkan</a:t>
            </a:r>
            <a:endParaRPr lang="en-US" sz="28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11" name="Rectangle 10">
            <a:extLst>
              <a:ext uri="{FF2B5EF4-FFF2-40B4-BE49-F238E27FC236}">
                <a16:creationId xmlns:a16="http://schemas.microsoft.com/office/drawing/2014/main" id="{904627BC-156B-4569-8ABD-CF8794CE7AFD}"/>
              </a:ext>
            </a:extLst>
          </p:cNvPr>
          <p:cNvSpPr/>
          <p:nvPr/>
        </p:nvSpPr>
        <p:spPr>
          <a:xfrm>
            <a:off x="-13588" y="643704"/>
            <a:ext cx="1735388" cy="5898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 name="Straight Connector 1">
            <a:extLst>
              <a:ext uri="{FF2B5EF4-FFF2-40B4-BE49-F238E27FC236}">
                <a16:creationId xmlns:a16="http://schemas.microsoft.com/office/drawing/2014/main" id="{E437058E-DAAB-470E-913D-528AF5F4F2BD}"/>
              </a:ext>
            </a:extLst>
          </p:cNvPr>
          <p:cNvCxnSpPr>
            <a:cxnSpLocks/>
          </p:cNvCxnSpPr>
          <p:nvPr/>
        </p:nvCxnSpPr>
        <p:spPr>
          <a:xfrm rot="2676904" flipH="1">
            <a:off x="1479086" y="916711"/>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404803E-FF61-4F68-A835-FA3A48522C0F}"/>
              </a:ext>
            </a:extLst>
          </p:cNvPr>
          <p:cNvCxnSpPr>
            <a:cxnSpLocks/>
          </p:cNvCxnSpPr>
          <p:nvPr/>
        </p:nvCxnSpPr>
        <p:spPr>
          <a:xfrm rot="2676904" flipH="1">
            <a:off x="1130972" y="573245"/>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8C2BDD1-4C5F-4863-94A7-C28E8AEC2B53}"/>
              </a:ext>
            </a:extLst>
          </p:cNvPr>
          <p:cNvCxnSpPr>
            <a:cxnSpLocks/>
          </p:cNvCxnSpPr>
          <p:nvPr/>
        </p:nvCxnSpPr>
        <p:spPr>
          <a:xfrm rot="18876904" flipH="1">
            <a:off x="1143398" y="908796"/>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0B72264-6919-4E30-8B20-70603D1DB7EC}"/>
              </a:ext>
            </a:extLst>
          </p:cNvPr>
          <p:cNvCxnSpPr>
            <a:cxnSpLocks/>
          </p:cNvCxnSpPr>
          <p:nvPr/>
        </p:nvCxnSpPr>
        <p:spPr>
          <a:xfrm>
            <a:off x="1458332" y="797062"/>
            <a:ext cx="192487" cy="190108"/>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938608B6-F177-4738-887E-3701CC8D36BF}"/>
              </a:ext>
            </a:extLst>
          </p:cNvPr>
          <p:cNvSpPr/>
          <p:nvPr/>
        </p:nvSpPr>
        <p:spPr>
          <a:xfrm>
            <a:off x="1222784" y="911897"/>
            <a:ext cx="159842" cy="15984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024AC7C8-92B9-43D6-83C1-B96A74B9A7F5}"/>
              </a:ext>
            </a:extLst>
          </p:cNvPr>
          <p:cNvCxnSpPr>
            <a:cxnSpLocks/>
          </p:cNvCxnSpPr>
          <p:nvPr/>
        </p:nvCxnSpPr>
        <p:spPr>
          <a:xfrm>
            <a:off x="1302705" y="643704"/>
            <a:ext cx="192487" cy="190108"/>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40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50"/>
                                        <p:tgtEl>
                                          <p:spTgt spid="7"/>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250"/>
                                        <p:tgtEl>
                                          <p:spTgt spid="3"/>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250"/>
                                        <p:tgtEl>
                                          <p:spTgt spid="4"/>
                                        </p:tgtEl>
                                      </p:cBhvr>
                                    </p:animEffect>
                                  </p:childTnLst>
                                </p:cTn>
                              </p:par>
                            </p:childTnLst>
                          </p:cTn>
                        </p:par>
                        <p:par>
                          <p:cTn id="16" fill="hold">
                            <p:stCondLst>
                              <p:cond delay="750"/>
                            </p:stCondLst>
                            <p:childTnLst>
                              <p:par>
                                <p:cTn id="17" presetID="2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250"/>
                                        <p:tgtEl>
                                          <p:spTgt spid="2"/>
                                        </p:tgtEl>
                                      </p:cBhvr>
                                    </p:animEffect>
                                  </p:childTnLst>
                                </p:cTn>
                              </p:par>
                            </p:childTnLst>
                          </p:cTn>
                        </p:par>
                        <p:par>
                          <p:cTn id="20" fill="hold">
                            <p:stCondLst>
                              <p:cond delay="1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250"/>
                                        <p:tgtEl>
                                          <p:spTgt spid="5"/>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circle(in)">
                                      <p:cBhvr>
                                        <p:cTn id="26" dur="250"/>
                                        <p:tgtEl>
                                          <p:spTgt spid="6"/>
                                        </p:tgtEl>
                                      </p:cBhvr>
                                    </p:animEffect>
                                  </p:childTnLst>
                                </p:cTn>
                              </p:par>
                              <p:par>
                                <p:cTn id="27" presetID="2" presetClass="entr" presetSubtype="8" decel="7600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0-#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decel="7600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0-#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7600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0-#ppt_w/2"/>
                                          </p:val>
                                        </p:tav>
                                        <p:tav tm="100000">
                                          <p:val>
                                            <p:strVal val="#ppt_x"/>
                                          </p:val>
                                        </p:tav>
                                      </p:tavLst>
                                    </p:anim>
                                    <p:anim calcmode="lin" valueType="num">
                                      <p:cBhvr additive="base">
                                        <p:cTn id="4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0" grpId="0"/>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2">
            <a:hlinkClick r:id="rId2" action="ppaction://hlinkfile"/>
            <a:extLst>
              <a:ext uri="{FF2B5EF4-FFF2-40B4-BE49-F238E27FC236}">
                <a16:creationId xmlns:a16="http://schemas.microsoft.com/office/drawing/2014/main" id="{F13D85E9-D922-4CEA-B44C-5A72BC309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2372" y="4110140"/>
            <a:ext cx="789683" cy="778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a:hlinkClick r:id="rId4"/>
            <a:extLst>
              <a:ext uri="{FF2B5EF4-FFF2-40B4-BE49-F238E27FC236}">
                <a16:creationId xmlns:a16="http://schemas.microsoft.com/office/drawing/2014/main" id="{610A53C6-8FA5-460F-B981-A053F9592CE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5228" b="7662"/>
          <a:stretch/>
        </p:blipFill>
        <p:spPr>
          <a:xfrm>
            <a:off x="7074828" y="2888810"/>
            <a:ext cx="1060637" cy="903701"/>
          </a:xfrm>
          <a:prstGeom prst="rect">
            <a:avLst/>
          </a:prstGeom>
        </p:spPr>
      </p:pic>
      <p:sp>
        <p:nvSpPr>
          <p:cNvPr id="20" name="Rectangle 19">
            <a:extLst>
              <a:ext uri="{FF2B5EF4-FFF2-40B4-BE49-F238E27FC236}">
                <a16:creationId xmlns:a16="http://schemas.microsoft.com/office/drawing/2014/main" id="{55FF7ED8-C6E1-496C-959D-AD7E59FC8B6F}"/>
              </a:ext>
            </a:extLst>
          </p:cNvPr>
          <p:cNvSpPr/>
          <p:nvPr/>
        </p:nvSpPr>
        <p:spPr>
          <a:xfrm>
            <a:off x="-247650" y="4007157"/>
            <a:ext cx="8340967" cy="241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hlinkClick r:id="rId6"/>
            <a:extLst>
              <a:ext uri="{FF2B5EF4-FFF2-40B4-BE49-F238E27FC236}">
                <a16:creationId xmlns:a16="http://schemas.microsoft.com/office/drawing/2014/main" id="{EE423ABC-29A1-43D3-B2F5-EE0350367CA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56913" y="1729536"/>
            <a:ext cx="789683" cy="936103"/>
          </a:xfrm>
          <a:prstGeom prst="rect">
            <a:avLst/>
          </a:prstGeom>
        </p:spPr>
      </p:pic>
      <p:sp>
        <p:nvSpPr>
          <p:cNvPr id="22" name="Rectangle 21">
            <a:extLst>
              <a:ext uri="{FF2B5EF4-FFF2-40B4-BE49-F238E27FC236}">
                <a16:creationId xmlns:a16="http://schemas.microsoft.com/office/drawing/2014/main" id="{5D42FA82-C042-4972-8BAD-1F106F579485}"/>
              </a:ext>
            </a:extLst>
          </p:cNvPr>
          <p:cNvSpPr/>
          <p:nvPr/>
        </p:nvSpPr>
        <p:spPr>
          <a:xfrm>
            <a:off x="-247649" y="2825833"/>
            <a:ext cx="7353960" cy="1206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EBBF925-69E3-4E30-BC6E-BB1D31C2DC44}"/>
              </a:ext>
            </a:extLst>
          </p:cNvPr>
          <p:cNvSpPr/>
          <p:nvPr/>
        </p:nvSpPr>
        <p:spPr>
          <a:xfrm>
            <a:off x="-247650" y="1569344"/>
            <a:ext cx="8794862" cy="1256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11">
            <a:extLst>
              <a:ext uri="{FF2B5EF4-FFF2-40B4-BE49-F238E27FC236}">
                <a16:creationId xmlns:a16="http://schemas.microsoft.com/office/drawing/2014/main" id="{E641C6A5-7230-4ACC-8171-309020549A3F}"/>
              </a:ext>
            </a:extLst>
          </p:cNvPr>
          <p:cNvSpPr/>
          <p:nvPr/>
        </p:nvSpPr>
        <p:spPr>
          <a:xfrm>
            <a:off x="2315486" y="3476882"/>
            <a:ext cx="2585583" cy="1382138"/>
          </a:xfrm>
          <a:custGeom>
            <a:avLst/>
            <a:gdLst>
              <a:gd name="connsiteX0" fmla="*/ 0 w 1950720"/>
              <a:gd name="connsiteY0" fmla="*/ 0 h 1005840"/>
              <a:gd name="connsiteX1" fmla="*/ 1950720 w 1950720"/>
              <a:gd name="connsiteY1" fmla="*/ 0 h 1005840"/>
              <a:gd name="connsiteX2" fmla="*/ 1950720 w 1950720"/>
              <a:gd name="connsiteY2" fmla="*/ 1005840 h 1005840"/>
              <a:gd name="connsiteX3" fmla="*/ 0 w 1950720"/>
              <a:gd name="connsiteY3" fmla="*/ 1005840 h 1005840"/>
              <a:gd name="connsiteX4" fmla="*/ 0 w 1950720"/>
              <a:gd name="connsiteY4" fmla="*/ 0 h 100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720" h="1005840">
                <a:moveTo>
                  <a:pt x="0" y="0"/>
                </a:moveTo>
                <a:lnTo>
                  <a:pt x="1950720" y="0"/>
                </a:lnTo>
                <a:lnTo>
                  <a:pt x="1950720" y="1005840"/>
                </a:lnTo>
                <a:lnTo>
                  <a:pt x="0" y="1005840"/>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lvl="0" algn="ctr" defTabSz="2889250">
              <a:lnSpc>
                <a:spcPct val="90000"/>
              </a:lnSpc>
              <a:spcBef>
                <a:spcPct val="0"/>
              </a:spcBef>
              <a:spcAft>
                <a:spcPct val="35000"/>
              </a:spcAft>
            </a:pPr>
            <a:endParaRPr lang="en-US" sz="6500" kern="1200"/>
          </a:p>
        </p:txBody>
      </p:sp>
      <p:sp>
        <p:nvSpPr>
          <p:cNvPr id="9" name="Oval 8">
            <a:extLst>
              <a:ext uri="{FF2B5EF4-FFF2-40B4-BE49-F238E27FC236}">
                <a16:creationId xmlns:a16="http://schemas.microsoft.com/office/drawing/2014/main" id="{69C8DE41-CFC8-420D-BE6B-0ABEDA093E2C}"/>
              </a:ext>
            </a:extLst>
          </p:cNvPr>
          <p:cNvSpPr/>
          <p:nvPr/>
        </p:nvSpPr>
        <p:spPr>
          <a:xfrm>
            <a:off x="8336058" y="1571528"/>
            <a:ext cx="1211992" cy="1256490"/>
          </a:xfrm>
          <a:prstGeom prst="ellipse">
            <a:avLst/>
          </a:prstGeom>
          <a:noFill/>
        </p:spPr>
        <p:style>
          <a:lnRef idx="2">
            <a:schemeClr val="dk1"/>
          </a:lnRef>
          <a:fillRef idx="1">
            <a:schemeClr val="lt1"/>
          </a:fillRef>
          <a:effectRef idx="0">
            <a:schemeClr val="dk1"/>
          </a:effectRef>
          <a:fontRef idx="minor">
            <a:schemeClr val="dk1"/>
          </a:fontRef>
        </p:style>
      </p:sp>
      <p:sp>
        <p:nvSpPr>
          <p:cNvPr id="11" name="Oval 10">
            <a:extLst>
              <a:ext uri="{FF2B5EF4-FFF2-40B4-BE49-F238E27FC236}">
                <a16:creationId xmlns:a16="http://schemas.microsoft.com/office/drawing/2014/main" id="{A4343470-B64E-45E6-AAA4-DF2F5FEDFCA9}"/>
              </a:ext>
            </a:extLst>
          </p:cNvPr>
          <p:cNvSpPr/>
          <p:nvPr/>
        </p:nvSpPr>
        <p:spPr>
          <a:xfrm>
            <a:off x="7006981" y="2696712"/>
            <a:ext cx="1222197" cy="125648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sp>
      <p:sp>
        <p:nvSpPr>
          <p:cNvPr id="13" name="Oval 12">
            <a:extLst>
              <a:ext uri="{FF2B5EF4-FFF2-40B4-BE49-F238E27FC236}">
                <a16:creationId xmlns:a16="http://schemas.microsoft.com/office/drawing/2014/main" id="{771C825D-E0FE-4065-BC83-C2BFDA59614A}"/>
              </a:ext>
            </a:extLst>
          </p:cNvPr>
          <p:cNvSpPr/>
          <p:nvPr/>
        </p:nvSpPr>
        <p:spPr>
          <a:xfrm>
            <a:off x="7941217" y="3846467"/>
            <a:ext cx="1211992" cy="1256489"/>
          </a:xfrm>
          <a:prstGeom prst="ellipse">
            <a:avLst/>
          </a:prstGeom>
          <a:noFill/>
          <a:ln>
            <a:solidFill>
              <a:schemeClr val="accent1">
                <a:lumMod val="75000"/>
              </a:schemeClr>
            </a:solidFill>
          </a:ln>
        </p:spPr>
        <p:style>
          <a:lnRef idx="2">
            <a:schemeClr val="accent5"/>
          </a:lnRef>
          <a:fillRef idx="1">
            <a:schemeClr val="lt1"/>
          </a:fillRef>
          <a:effectRef idx="0">
            <a:schemeClr val="accent5"/>
          </a:effectRef>
          <a:fontRef idx="minor">
            <a:schemeClr val="dk1"/>
          </a:fontRef>
        </p:style>
      </p:sp>
      <p:sp>
        <p:nvSpPr>
          <p:cNvPr id="14" name="Freeform 17">
            <a:extLst>
              <a:ext uri="{FF2B5EF4-FFF2-40B4-BE49-F238E27FC236}">
                <a16:creationId xmlns:a16="http://schemas.microsoft.com/office/drawing/2014/main" id="{C4704008-CF13-49FD-821C-B45B1303F06E}"/>
              </a:ext>
            </a:extLst>
          </p:cNvPr>
          <p:cNvSpPr/>
          <p:nvPr/>
        </p:nvSpPr>
        <p:spPr>
          <a:xfrm>
            <a:off x="8030342" y="3938649"/>
            <a:ext cx="139782" cy="1256489"/>
          </a:xfrm>
          <a:custGeom>
            <a:avLst/>
            <a:gdLst>
              <a:gd name="connsiteX0" fmla="*/ 0 w 105460"/>
              <a:gd name="connsiteY0" fmla="*/ 0 h 914400"/>
              <a:gd name="connsiteX1" fmla="*/ 105460 w 105460"/>
              <a:gd name="connsiteY1" fmla="*/ 0 h 914400"/>
              <a:gd name="connsiteX2" fmla="*/ 105460 w 105460"/>
              <a:gd name="connsiteY2" fmla="*/ 914400 h 914400"/>
              <a:gd name="connsiteX3" fmla="*/ 0 w 105460"/>
              <a:gd name="connsiteY3" fmla="*/ 914400 h 914400"/>
              <a:gd name="connsiteX4" fmla="*/ 0 w 105460"/>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60" h="914400">
                <a:moveTo>
                  <a:pt x="0" y="0"/>
                </a:moveTo>
                <a:lnTo>
                  <a:pt x="105460" y="0"/>
                </a:lnTo>
                <a:lnTo>
                  <a:pt x="105460" y="914400"/>
                </a:lnTo>
                <a:lnTo>
                  <a:pt x="0" y="914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0" rIns="19050" bIns="0" numCol="1" spcCol="1270" anchor="ctr" anchorCtr="0">
            <a:noAutofit/>
          </a:bodyPr>
          <a:lstStyle/>
          <a:p>
            <a:pPr lvl="0" algn="l" defTabSz="222250">
              <a:lnSpc>
                <a:spcPct val="90000"/>
              </a:lnSpc>
              <a:spcBef>
                <a:spcPct val="0"/>
              </a:spcBef>
              <a:spcAft>
                <a:spcPct val="35000"/>
              </a:spcAft>
            </a:pPr>
            <a:endParaRPr lang="en-US" sz="500" kern="1200"/>
          </a:p>
        </p:txBody>
      </p:sp>
      <p:pic>
        <p:nvPicPr>
          <p:cNvPr id="15" name="Picture 14">
            <a:hlinkClick r:id="rId8"/>
            <a:extLst>
              <a:ext uri="{FF2B5EF4-FFF2-40B4-BE49-F238E27FC236}">
                <a16:creationId xmlns:a16="http://schemas.microsoft.com/office/drawing/2014/main" id="{276297D0-67C3-42DE-A899-79C34411783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1484"/>
          <a:stretch/>
        </p:blipFill>
        <p:spPr>
          <a:xfrm>
            <a:off x="2270185" y="2058107"/>
            <a:ext cx="2354758" cy="2533698"/>
          </a:xfrm>
          <a:prstGeom prst="rect">
            <a:avLst/>
          </a:prstGeom>
        </p:spPr>
      </p:pic>
      <p:sp>
        <p:nvSpPr>
          <p:cNvPr id="6" name="Straight Connector 5">
            <a:extLst>
              <a:ext uri="{FF2B5EF4-FFF2-40B4-BE49-F238E27FC236}">
                <a16:creationId xmlns:a16="http://schemas.microsoft.com/office/drawing/2014/main" id="{58A3097B-6BFF-4D1E-B909-CA75CF90E4A7}"/>
              </a:ext>
            </a:extLst>
          </p:cNvPr>
          <p:cNvSpPr/>
          <p:nvPr/>
        </p:nvSpPr>
        <p:spPr>
          <a:xfrm flipV="1">
            <a:off x="4250783" y="2237502"/>
            <a:ext cx="4039974" cy="2588"/>
          </a:xfrm>
          <a:prstGeom prst="line">
            <a:avLst/>
          </a:prstGeom>
          <a:ln>
            <a:solidFill>
              <a:schemeClr val="tx1"/>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 name="Straight Connector 4">
            <a:extLst>
              <a:ext uri="{FF2B5EF4-FFF2-40B4-BE49-F238E27FC236}">
                <a16:creationId xmlns:a16="http://schemas.microsoft.com/office/drawing/2014/main" id="{A25BDA2E-6E86-47D1-A6C2-90D4917FB35F}"/>
              </a:ext>
            </a:extLst>
          </p:cNvPr>
          <p:cNvSpPr/>
          <p:nvPr/>
        </p:nvSpPr>
        <p:spPr>
          <a:xfrm>
            <a:off x="4613746" y="3356107"/>
            <a:ext cx="2354758" cy="0"/>
          </a:xfrm>
          <a:prstGeom prst="line">
            <a:avLst/>
          </a:prstGeom>
          <a:ln>
            <a:solidFill>
              <a:srgbClr val="C00000"/>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4" name="Straight Connector 3">
            <a:extLst>
              <a:ext uri="{FF2B5EF4-FFF2-40B4-BE49-F238E27FC236}">
                <a16:creationId xmlns:a16="http://schemas.microsoft.com/office/drawing/2014/main" id="{B4B62603-F10F-4A5F-ABD7-8CCA00AA4092}"/>
              </a:ext>
            </a:extLst>
          </p:cNvPr>
          <p:cNvSpPr/>
          <p:nvPr/>
        </p:nvSpPr>
        <p:spPr>
          <a:xfrm flipV="1">
            <a:off x="4250783" y="4531292"/>
            <a:ext cx="3690433" cy="2589"/>
          </a:xfrm>
          <a:prstGeom prst="line">
            <a:avLst/>
          </a:prstGeom>
          <a:ln>
            <a:solidFill>
              <a:schemeClr val="accent1">
                <a:lumMod val="75000"/>
              </a:schemeClr>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3" name="Rectangle 22">
            <a:extLst>
              <a:ext uri="{FF2B5EF4-FFF2-40B4-BE49-F238E27FC236}">
                <a16:creationId xmlns:a16="http://schemas.microsoft.com/office/drawing/2014/main" id="{E80D3572-06D3-4192-A03A-7E266A1710DB}"/>
              </a:ext>
            </a:extLst>
          </p:cNvPr>
          <p:cNvSpPr/>
          <p:nvPr/>
        </p:nvSpPr>
        <p:spPr>
          <a:xfrm>
            <a:off x="3644347" y="92767"/>
            <a:ext cx="4943061" cy="675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b="1" dirty="0">
                <a:solidFill>
                  <a:schemeClr val="tx1">
                    <a:lumMod val="65000"/>
                    <a:lumOff val="35000"/>
                  </a:schemeClr>
                </a:solidFill>
                <a:latin typeface="Adobe Gothic Std B" panose="020B0800000000000000" pitchFamily="34" charset="-128"/>
                <a:ea typeface="Adobe Gothic Std B" panose="020B0800000000000000" pitchFamily="34" charset="-128"/>
              </a:rPr>
              <a:t>REFERENSI</a:t>
            </a:r>
            <a:endParaRPr lang="en-US" sz="3200" b="1" dirty="0">
              <a:solidFill>
                <a:schemeClr val="tx1">
                  <a:lumMod val="65000"/>
                  <a:lumOff val="35000"/>
                </a:schemeClr>
              </a:solidFill>
              <a:latin typeface="Adobe Gothic Std B" panose="020B0800000000000000" pitchFamily="34" charset="-128"/>
              <a:ea typeface="Adobe Gothic Std B" panose="020B0800000000000000" pitchFamily="34" charset="-128"/>
            </a:endParaRPr>
          </a:p>
        </p:txBody>
      </p:sp>
    </p:spTree>
    <p:extLst>
      <p:ext uri="{BB962C8B-B14F-4D97-AF65-F5344CB8AC3E}">
        <p14:creationId xmlns:p14="http://schemas.microsoft.com/office/powerpoint/2010/main" val="58402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250" fill="hold"/>
                                        <p:tgtEl>
                                          <p:spTgt spid="23"/>
                                        </p:tgtEl>
                                        <p:attrNameLst>
                                          <p:attrName>ppt_x</p:attrName>
                                        </p:attrNameLst>
                                      </p:cBhvr>
                                      <p:tavLst>
                                        <p:tav tm="0">
                                          <p:val>
                                            <p:strVal val="#ppt_x"/>
                                          </p:val>
                                        </p:tav>
                                        <p:tav tm="100000">
                                          <p:val>
                                            <p:strVal val="#ppt_x"/>
                                          </p:val>
                                        </p:tav>
                                      </p:tavLst>
                                    </p:anim>
                                    <p:anim calcmode="lin" valueType="num">
                                      <p:cBhvr additive="base">
                                        <p:cTn id="8" dur="1250" fill="hold"/>
                                        <p:tgtEl>
                                          <p:spTgt spid="23"/>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10" presetClass="entr" presetSubtype="0"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750"/>
                            </p:stCondLst>
                            <p:childTnLst>
                              <p:par>
                                <p:cTn id="14" presetID="2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1000"/>
                                        <p:tgtEl>
                                          <p:spTgt spid="6"/>
                                        </p:tgtEl>
                                      </p:cBhvr>
                                    </p:animEffect>
                                  </p:childTnLst>
                                </p:cTn>
                              </p:par>
                            </p:childTnLst>
                          </p:cTn>
                        </p:par>
                        <p:par>
                          <p:cTn id="17" fill="hold">
                            <p:stCondLst>
                              <p:cond delay="2750"/>
                            </p:stCondLst>
                            <p:childTnLst>
                              <p:par>
                                <p:cTn id="18" presetID="2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par>
                                <p:cTn id="21" presetID="2" presetClass="entr" presetSubtype="8" decel="10000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250" fill="hold"/>
                                        <p:tgtEl>
                                          <p:spTgt spid="18"/>
                                        </p:tgtEl>
                                        <p:attrNameLst>
                                          <p:attrName>ppt_x</p:attrName>
                                        </p:attrNameLst>
                                      </p:cBhvr>
                                      <p:tavLst>
                                        <p:tav tm="0">
                                          <p:val>
                                            <p:strVal val="0-#ppt_w/2"/>
                                          </p:val>
                                        </p:tav>
                                        <p:tav tm="100000">
                                          <p:val>
                                            <p:strVal val="#ppt_x"/>
                                          </p:val>
                                        </p:tav>
                                      </p:tavLst>
                                    </p:anim>
                                    <p:anim calcmode="lin" valueType="num">
                                      <p:cBhvr additive="base">
                                        <p:cTn id="24" dur="1250" fill="hold"/>
                                        <p:tgtEl>
                                          <p:spTgt spid="18"/>
                                        </p:tgtEl>
                                        <p:attrNameLst>
                                          <p:attrName>ppt_y</p:attrName>
                                        </p:attrNameLst>
                                      </p:cBhvr>
                                      <p:tavLst>
                                        <p:tav tm="0">
                                          <p:val>
                                            <p:strVal val="#ppt_y"/>
                                          </p:val>
                                        </p:tav>
                                        <p:tav tm="100000">
                                          <p:val>
                                            <p:strVal val="#ppt_y"/>
                                          </p:val>
                                        </p:tav>
                                      </p:tavLst>
                                    </p:anim>
                                  </p:childTnLst>
                                </p:cTn>
                              </p:par>
                            </p:childTnLst>
                          </p:cTn>
                        </p:par>
                        <p:par>
                          <p:cTn id="25" fill="hold">
                            <p:stCondLst>
                              <p:cond delay="4000"/>
                            </p:stCondLst>
                            <p:childTnLst>
                              <p:par>
                                <p:cTn id="26" presetID="22" presetClass="entr" presetSubtype="4"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1000"/>
                                        <p:tgtEl>
                                          <p:spTgt spid="5"/>
                                        </p:tgtEl>
                                      </p:cBhvr>
                                    </p:animEffect>
                                  </p:childTnLst>
                                </p:cTn>
                              </p:par>
                            </p:childTnLst>
                          </p:cTn>
                        </p:par>
                        <p:par>
                          <p:cTn id="29" fill="hold">
                            <p:stCondLst>
                              <p:cond delay="5000"/>
                            </p:stCondLst>
                            <p:childTnLst>
                              <p:par>
                                <p:cTn id="30" presetID="22" presetClass="entr" presetSubtype="8"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par>
                                <p:cTn id="33" presetID="2" presetClass="entr" presetSubtype="8" decel="10000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1250" fill="hold"/>
                                        <p:tgtEl>
                                          <p:spTgt spid="16"/>
                                        </p:tgtEl>
                                        <p:attrNameLst>
                                          <p:attrName>ppt_x</p:attrName>
                                        </p:attrNameLst>
                                      </p:cBhvr>
                                      <p:tavLst>
                                        <p:tav tm="0">
                                          <p:val>
                                            <p:strVal val="0-#ppt_w/2"/>
                                          </p:val>
                                        </p:tav>
                                        <p:tav tm="100000">
                                          <p:val>
                                            <p:strVal val="#ppt_x"/>
                                          </p:val>
                                        </p:tav>
                                      </p:tavLst>
                                    </p:anim>
                                    <p:anim calcmode="lin" valueType="num">
                                      <p:cBhvr additive="base">
                                        <p:cTn id="36" dur="1250" fill="hold"/>
                                        <p:tgtEl>
                                          <p:spTgt spid="16"/>
                                        </p:tgtEl>
                                        <p:attrNameLst>
                                          <p:attrName>ppt_y</p:attrName>
                                        </p:attrNameLst>
                                      </p:cBhvr>
                                      <p:tavLst>
                                        <p:tav tm="0">
                                          <p:val>
                                            <p:strVal val="#ppt_y"/>
                                          </p:val>
                                        </p:tav>
                                        <p:tav tm="100000">
                                          <p:val>
                                            <p:strVal val="#ppt_y"/>
                                          </p:val>
                                        </p:tav>
                                      </p:tavLst>
                                    </p:anim>
                                  </p:childTnLst>
                                </p:cTn>
                              </p:par>
                            </p:childTnLst>
                          </p:cTn>
                        </p:par>
                        <p:par>
                          <p:cTn id="37" fill="hold">
                            <p:stCondLst>
                              <p:cond delay="6250"/>
                            </p:stCondLst>
                            <p:childTnLst>
                              <p:par>
                                <p:cTn id="38" presetID="22" presetClass="entr" presetSubtype="4"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down)">
                                      <p:cBhvr>
                                        <p:cTn id="40" dur="1000"/>
                                        <p:tgtEl>
                                          <p:spTgt spid="4"/>
                                        </p:tgtEl>
                                      </p:cBhvr>
                                    </p:animEffect>
                                  </p:childTnLst>
                                </p:cTn>
                              </p:par>
                            </p:childTnLst>
                          </p:cTn>
                        </p:par>
                        <p:par>
                          <p:cTn id="41" fill="hold">
                            <p:stCondLst>
                              <p:cond delay="7250"/>
                            </p:stCondLst>
                            <p:childTnLst>
                              <p:par>
                                <p:cTn id="42" presetID="22" presetClass="entr" presetSubtype="8"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1250" fill="hold"/>
                                        <p:tgtEl>
                                          <p:spTgt spid="17"/>
                                        </p:tgtEl>
                                        <p:attrNameLst>
                                          <p:attrName>ppt_x</p:attrName>
                                        </p:attrNameLst>
                                      </p:cBhvr>
                                      <p:tavLst>
                                        <p:tav tm="0">
                                          <p:val>
                                            <p:strVal val="0-#ppt_w/2"/>
                                          </p:val>
                                        </p:tav>
                                        <p:tav tm="100000">
                                          <p:val>
                                            <p:strVal val="#ppt_x"/>
                                          </p:val>
                                        </p:tav>
                                      </p:tavLst>
                                    </p:anim>
                                    <p:anim calcmode="lin" valueType="num">
                                      <p:cBhvr additive="base">
                                        <p:cTn id="48" dur="12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29B7F43-614F-46B5-A7F4-BFB0F9E6CCB5}"/>
              </a:ext>
            </a:extLst>
          </p:cNvPr>
          <p:cNvGrpSpPr/>
          <p:nvPr/>
        </p:nvGrpSpPr>
        <p:grpSpPr>
          <a:xfrm>
            <a:off x="5251800" y="2615107"/>
            <a:ext cx="1133506" cy="1133506"/>
            <a:chOff x="5004852" y="396616"/>
            <a:chExt cx="1133506" cy="1133506"/>
          </a:xfrm>
        </p:grpSpPr>
        <p:sp>
          <p:nvSpPr>
            <p:cNvPr id="5" name="Oval 4">
              <a:extLst>
                <a:ext uri="{FF2B5EF4-FFF2-40B4-BE49-F238E27FC236}">
                  <a16:creationId xmlns:a16="http://schemas.microsoft.com/office/drawing/2014/main" id="{56F6699F-BCEC-4CF6-9970-07B6E5535134}"/>
                </a:ext>
              </a:extLst>
            </p:cNvPr>
            <p:cNvSpPr/>
            <p:nvPr/>
          </p:nvSpPr>
          <p:spPr>
            <a:xfrm>
              <a:off x="5004852" y="396616"/>
              <a:ext cx="1133506" cy="1133506"/>
            </a:xfrm>
            <a:prstGeom prst="ellipse">
              <a:avLst/>
            </a:prstGeom>
            <a:solidFill>
              <a:srgbClr val="EEB422"/>
            </a:solidFill>
            <a:ln>
              <a:solidFill>
                <a:srgbClr val="EEB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AA92C27-DE1C-416D-83F7-4B08009AA128}"/>
                </a:ext>
              </a:extLst>
            </p:cNvPr>
            <p:cNvSpPr/>
            <p:nvPr/>
          </p:nvSpPr>
          <p:spPr>
            <a:xfrm>
              <a:off x="5155559" y="584952"/>
              <a:ext cx="841996" cy="774730"/>
            </a:xfrm>
            <a:prstGeom prst="ellipse">
              <a:avLst/>
            </a:prstGeom>
            <a:solidFill>
              <a:srgbClr val="F586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6D8662B-EF31-40C3-A6A5-030AC4279EF8}"/>
              </a:ext>
            </a:extLst>
          </p:cNvPr>
          <p:cNvGrpSpPr/>
          <p:nvPr/>
        </p:nvGrpSpPr>
        <p:grpSpPr>
          <a:xfrm>
            <a:off x="4623939" y="1661546"/>
            <a:ext cx="779717" cy="1881466"/>
            <a:chOff x="7152570" y="488543"/>
            <a:chExt cx="1207420" cy="2729341"/>
          </a:xfrm>
        </p:grpSpPr>
        <p:sp>
          <p:nvSpPr>
            <p:cNvPr id="8" name="Rectangle: Top Corners Rounded 7">
              <a:extLst>
                <a:ext uri="{FF2B5EF4-FFF2-40B4-BE49-F238E27FC236}">
                  <a16:creationId xmlns:a16="http://schemas.microsoft.com/office/drawing/2014/main" id="{09832607-33E0-423C-ACCB-C54816E0B99E}"/>
                </a:ext>
              </a:extLst>
            </p:cNvPr>
            <p:cNvSpPr/>
            <p:nvPr/>
          </p:nvSpPr>
          <p:spPr>
            <a:xfrm>
              <a:off x="7556882" y="1825220"/>
              <a:ext cx="398796" cy="1392664"/>
            </a:xfrm>
            <a:prstGeom prst="round2SameRect">
              <a:avLst/>
            </a:prstGeom>
            <a:solidFill>
              <a:srgbClr val="B0802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nvGrpSpPr>
            <p:cNvPr id="9" name="Group 8">
              <a:extLst>
                <a:ext uri="{FF2B5EF4-FFF2-40B4-BE49-F238E27FC236}">
                  <a16:creationId xmlns:a16="http://schemas.microsoft.com/office/drawing/2014/main" id="{26ADF892-0B00-420E-8413-5E02DE725E6D}"/>
                </a:ext>
              </a:extLst>
            </p:cNvPr>
            <p:cNvGrpSpPr/>
            <p:nvPr/>
          </p:nvGrpSpPr>
          <p:grpSpPr>
            <a:xfrm>
              <a:off x="7152570" y="488543"/>
              <a:ext cx="1207420" cy="1456768"/>
              <a:chOff x="7152570" y="488543"/>
              <a:chExt cx="1207420" cy="1456768"/>
            </a:xfrm>
          </p:grpSpPr>
          <p:sp>
            <p:nvSpPr>
              <p:cNvPr id="10" name="Freeform: Shape 9">
                <a:extLst>
                  <a:ext uri="{FF2B5EF4-FFF2-40B4-BE49-F238E27FC236}">
                    <a16:creationId xmlns:a16="http://schemas.microsoft.com/office/drawing/2014/main" id="{4348D5D5-C308-4E62-B2A2-4FDA63337476}"/>
                  </a:ext>
                </a:extLst>
              </p:cNvPr>
              <p:cNvSpPr/>
              <p:nvPr/>
            </p:nvSpPr>
            <p:spPr>
              <a:xfrm>
                <a:off x="7756280" y="495123"/>
                <a:ext cx="603710" cy="1450188"/>
              </a:xfrm>
              <a:custGeom>
                <a:avLst/>
                <a:gdLst>
                  <a:gd name="connsiteX0" fmla="*/ 21444 w 603710"/>
                  <a:gd name="connsiteY0" fmla="*/ 0 h 1450188"/>
                  <a:gd name="connsiteX1" fmla="*/ 603710 w 603710"/>
                  <a:gd name="connsiteY1" fmla="*/ 1450188 h 1450188"/>
                  <a:gd name="connsiteX2" fmla="*/ 0 w 603710"/>
                  <a:gd name="connsiteY2" fmla="*/ 1450188 h 1450188"/>
                  <a:gd name="connsiteX3" fmla="*/ 0 w 603710"/>
                  <a:gd name="connsiteY3" fmla="*/ 53408 h 1450188"/>
                </a:gdLst>
                <a:ahLst/>
                <a:cxnLst>
                  <a:cxn ang="0">
                    <a:pos x="connsiteX0" y="connsiteY0"/>
                  </a:cxn>
                  <a:cxn ang="0">
                    <a:pos x="connsiteX1" y="connsiteY1"/>
                  </a:cxn>
                  <a:cxn ang="0">
                    <a:pos x="connsiteX2" y="connsiteY2"/>
                  </a:cxn>
                  <a:cxn ang="0">
                    <a:pos x="connsiteX3" y="connsiteY3"/>
                  </a:cxn>
                </a:cxnLst>
                <a:rect l="l" t="t" r="r" b="b"/>
                <a:pathLst>
                  <a:path w="603710" h="1450188">
                    <a:moveTo>
                      <a:pt x="21444" y="0"/>
                    </a:moveTo>
                    <a:lnTo>
                      <a:pt x="603710" y="1450188"/>
                    </a:lnTo>
                    <a:lnTo>
                      <a:pt x="0" y="1450188"/>
                    </a:lnTo>
                    <a:lnTo>
                      <a:pt x="0" y="53408"/>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A58CE2E0-3362-44DC-BDDB-C274BAA0E5D5}"/>
                  </a:ext>
                </a:extLst>
              </p:cNvPr>
              <p:cNvSpPr/>
              <p:nvPr/>
            </p:nvSpPr>
            <p:spPr>
              <a:xfrm flipH="1">
                <a:off x="7152570" y="488543"/>
                <a:ext cx="603710" cy="1450188"/>
              </a:xfrm>
              <a:custGeom>
                <a:avLst/>
                <a:gdLst>
                  <a:gd name="connsiteX0" fmla="*/ 21444 w 603710"/>
                  <a:gd name="connsiteY0" fmla="*/ 0 h 1450188"/>
                  <a:gd name="connsiteX1" fmla="*/ 603710 w 603710"/>
                  <a:gd name="connsiteY1" fmla="*/ 1450188 h 1450188"/>
                  <a:gd name="connsiteX2" fmla="*/ 0 w 603710"/>
                  <a:gd name="connsiteY2" fmla="*/ 1450188 h 1450188"/>
                  <a:gd name="connsiteX3" fmla="*/ 0 w 603710"/>
                  <a:gd name="connsiteY3" fmla="*/ 53408 h 1450188"/>
                </a:gdLst>
                <a:ahLst/>
                <a:cxnLst>
                  <a:cxn ang="0">
                    <a:pos x="connsiteX0" y="connsiteY0"/>
                  </a:cxn>
                  <a:cxn ang="0">
                    <a:pos x="connsiteX1" y="connsiteY1"/>
                  </a:cxn>
                  <a:cxn ang="0">
                    <a:pos x="connsiteX2" y="connsiteY2"/>
                  </a:cxn>
                  <a:cxn ang="0">
                    <a:pos x="connsiteX3" y="connsiteY3"/>
                  </a:cxn>
                </a:cxnLst>
                <a:rect l="l" t="t" r="r" b="b"/>
                <a:pathLst>
                  <a:path w="603710" h="1450188">
                    <a:moveTo>
                      <a:pt x="21444" y="0"/>
                    </a:moveTo>
                    <a:lnTo>
                      <a:pt x="603710" y="1450188"/>
                    </a:lnTo>
                    <a:lnTo>
                      <a:pt x="0" y="1450188"/>
                    </a:lnTo>
                    <a:lnTo>
                      <a:pt x="0" y="53408"/>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2" name="Group 11">
            <a:extLst>
              <a:ext uri="{FF2B5EF4-FFF2-40B4-BE49-F238E27FC236}">
                <a16:creationId xmlns:a16="http://schemas.microsoft.com/office/drawing/2014/main" id="{4424E3FF-FA97-488D-BF89-0EEA52C66F04}"/>
              </a:ext>
            </a:extLst>
          </p:cNvPr>
          <p:cNvGrpSpPr/>
          <p:nvPr/>
        </p:nvGrpSpPr>
        <p:grpSpPr>
          <a:xfrm>
            <a:off x="1945759" y="2668480"/>
            <a:ext cx="779717" cy="1881466"/>
            <a:chOff x="7152570" y="488543"/>
            <a:chExt cx="1207420" cy="2729341"/>
          </a:xfrm>
        </p:grpSpPr>
        <p:sp>
          <p:nvSpPr>
            <p:cNvPr id="13" name="Rectangle: Top Corners Rounded 12">
              <a:extLst>
                <a:ext uri="{FF2B5EF4-FFF2-40B4-BE49-F238E27FC236}">
                  <a16:creationId xmlns:a16="http://schemas.microsoft.com/office/drawing/2014/main" id="{4DFE59F9-F4C2-4882-8242-1FAD693D8AB5}"/>
                </a:ext>
              </a:extLst>
            </p:cNvPr>
            <p:cNvSpPr/>
            <p:nvPr/>
          </p:nvSpPr>
          <p:spPr>
            <a:xfrm>
              <a:off x="7556882" y="1825220"/>
              <a:ext cx="398796" cy="1392664"/>
            </a:xfrm>
            <a:prstGeom prst="round2SameRect">
              <a:avLst/>
            </a:prstGeom>
            <a:solidFill>
              <a:srgbClr val="B0802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nvGrpSpPr>
            <p:cNvPr id="14" name="Group 13">
              <a:extLst>
                <a:ext uri="{FF2B5EF4-FFF2-40B4-BE49-F238E27FC236}">
                  <a16:creationId xmlns:a16="http://schemas.microsoft.com/office/drawing/2014/main" id="{2F15401A-1647-43CE-A142-6FE6004714F1}"/>
                </a:ext>
              </a:extLst>
            </p:cNvPr>
            <p:cNvGrpSpPr/>
            <p:nvPr/>
          </p:nvGrpSpPr>
          <p:grpSpPr>
            <a:xfrm>
              <a:off x="7152570" y="488543"/>
              <a:ext cx="1207420" cy="1456768"/>
              <a:chOff x="7152570" y="488543"/>
              <a:chExt cx="1207420" cy="1456768"/>
            </a:xfrm>
          </p:grpSpPr>
          <p:sp>
            <p:nvSpPr>
              <p:cNvPr id="15" name="Freeform: Shape 14">
                <a:extLst>
                  <a:ext uri="{FF2B5EF4-FFF2-40B4-BE49-F238E27FC236}">
                    <a16:creationId xmlns:a16="http://schemas.microsoft.com/office/drawing/2014/main" id="{EEE3F5B1-D244-4EC3-A9E0-0C183AAF720D}"/>
                  </a:ext>
                </a:extLst>
              </p:cNvPr>
              <p:cNvSpPr/>
              <p:nvPr/>
            </p:nvSpPr>
            <p:spPr>
              <a:xfrm>
                <a:off x="7756280" y="495123"/>
                <a:ext cx="603710" cy="1450188"/>
              </a:xfrm>
              <a:custGeom>
                <a:avLst/>
                <a:gdLst>
                  <a:gd name="connsiteX0" fmla="*/ 21444 w 603710"/>
                  <a:gd name="connsiteY0" fmla="*/ 0 h 1450188"/>
                  <a:gd name="connsiteX1" fmla="*/ 603710 w 603710"/>
                  <a:gd name="connsiteY1" fmla="*/ 1450188 h 1450188"/>
                  <a:gd name="connsiteX2" fmla="*/ 0 w 603710"/>
                  <a:gd name="connsiteY2" fmla="*/ 1450188 h 1450188"/>
                  <a:gd name="connsiteX3" fmla="*/ 0 w 603710"/>
                  <a:gd name="connsiteY3" fmla="*/ 53408 h 1450188"/>
                </a:gdLst>
                <a:ahLst/>
                <a:cxnLst>
                  <a:cxn ang="0">
                    <a:pos x="connsiteX0" y="connsiteY0"/>
                  </a:cxn>
                  <a:cxn ang="0">
                    <a:pos x="connsiteX1" y="connsiteY1"/>
                  </a:cxn>
                  <a:cxn ang="0">
                    <a:pos x="connsiteX2" y="connsiteY2"/>
                  </a:cxn>
                  <a:cxn ang="0">
                    <a:pos x="connsiteX3" y="connsiteY3"/>
                  </a:cxn>
                </a:cxnLst>
                <a:rect l="l" t="t" r="r" b="b"/>
                <a:pathLst>
                  <a:path w="603710" h="1450188">
                    <a:moveTo>
                      <a:pt x="21444" y="0"/>
                    </a:moveTo>
                    <a:lnTo>
                      <a:pt x="603710" y="1450188"/>
                    </a:lnTo>
                    <a:lnTo>
                      <a:pt x="0" y="1450188"/>
                    </a:lnTo>
                    <a:lnTo>
                      <a:pt x="0" y="53408"/>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6B3AEFCE-CB84-40C5-A945-C3056AB249EA}"/>
                  </a:ext>
                </a:extLst>
              </p:cNvPr>
              <p:cNvSpPr/>
              <p:nvPr/>
            </p:nvSpPr>
            <p:spPr>
              <a:xfrm flipH="1">
                <a:off x="7152570" y="488543"/>
                <a:ext cx="603710" cy="1450188"/>
              </a:xfrm>
              <a:custGeom>
                <a:avLst/>
                <a:gdLst>
                  <a:gd name="connsiteX0" fmla="*/ 21444 w 603710"/>
                  <a:gd name="connsiteY0" fmla="*/ 0 h 1450188"/>
                  <a:gd name="connsiteX1" fmla="*/ 603710 w 603710"/>
                  <a:gd name="connsiteY1" fmla="*/ 1450188 h 1450188"/>
                  <a:gd name="connsiteX2" fmla="*/ 0 w 603710"/>
                  <a:gd name="connsiteY2" fmla="*/ 1450188 h 1450188"/>
                  <a:gd name="connsiteX3" fmla="*/ 0 w 603710"/>
                  <a:gd name="connsiteY3" fmla="*/ 53408 h 1450188"/>
                </a:gdLst>
                <a:ahLst/>
                <a:cxnLst>
                  <a:cxn ang="0">
                    <a:pos x="connsiteX0" y="connsiteY0"/>
                  </a:cxn>
                  <a:cxn ang="0">
                    <a:pos x="connsiteX1" y="connsiteY1"/>
                  </a:cxn>
                  <a:cxn ang="0">
                    <a:pos x="connsiteX2" y="connsiteY2"/>
                  </a:cxn>
                  <a:cxn ang="0">
                    <a:pos x="connsiteX3" y="connsiteY3"/>
                  </a:cxn>
                </a:cxnLst>
                <a:rect l="l" t="t" r="r" b="b"/>
                <a:pathLst>
                  <a:path w="603710" h="1450188">
                    <a:moveTo>
                      <a:pt x="21444" y="0"/>
                    </a:moveTo>
                    <a:lnTo>
                      <a:pt x="603710" y="1450188"/>
                    </a:lnTo>
                    <a:lnTo>
                      <a:pt x="0" y="1450188"/>
                    </a:lnTo>
                    <a:lnTo>
                      <a:pt x="0" y="53408"/>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a:extLst>
              <a:ext uri="{FF2B5EF4-FFF2-40B4-BE49-F238E27FC236}">
                <a16:creationId xmlns:a16="http://schemas.microsoft.com/office/drawing/2014/main" id="{D4FB3151-E5B6-4C85-AD7C-CE3E667E32D4}"/>
              </a:ext>
            </a:extLst>
          </p:cNvPr>
          <p:cNvGrpSpPr/>
          <p:nvPr/>
        </p:nvGrpSpPr>
        <p:grpSpPr>
          <a:xfrm>
            <a:off x="8364683" y="1600967"/>
            <a:ext cx="1207420" cy="2729341"/>
            <a:chOff x="7152570" y="488543"/>
            <a:chExt cx="1207420" cy="2729341"/>
          </a:xfrm>
        </p:grpSpPr>
        <p:sp>
          <p:nvSpPr>
            <p:cNvPr id="18" name="Rectangle: Top Corners Rounded 17">
              <a:extLst>
                <a:ext uri="{FF2B5EF4-FFF2-40B4-BE49-F238E27FC236}">
                  <a16:creationId xmlns:a16="http://schemas.microsoft.com/office/drawing/2014/main" id="{ABC8A5C7-CDCE-4719-98F2-10D2A5AE5820}"/>
                </a:ext>
              </a:extLst>
            </p:cNvPr>
            <p:cNvSpPr/>
            <p:nvPr/>
          </p:nvSpPr>
          <p:spPr>
            <a:xfrm>
              <a:off x="7556882" y="1825220"/>
              <a:ext cx="398796" cy="1392664"/>
            </a:xfrm>
            <a:prstGeom prst="round2SameRect">
              <a:avLst/>
            </a:prstGeom>
            <a:solidFill>
              <a:srgbClr val="B0802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grpSp>
          <p:nvGrpSpPr>
            <p:cNvPr id="19" name="Group 18">
              <a:extLst>
                <a:ext uri="{FF2B5EF4-FFF2-40B4-BE49-F238E27FC236}">
                  <a16:creationId xmlns:a16="http://schemas.microsoft.com/office/drawing/2014/main" id="{79EA3175-6236-471E-BF9E-73A8B3F70966}"/>
                </a:ext>
              </a:extLst>
            </p:cNvPr>
            <p:cNvGrpSpPr/>
            <p:nvPr/>
          </p:nvGrpSpPr>
          <p:grpSpPr>
            <a:xfrm>
              <a:off x="7152570" y="488543"/>
              <a:ext cx="1207420" cy="1456768"/>
              <a:chOff x="7152570" y="488543"/>
              <a:chExt cx="1207420" cy="1456768"/>
            </a:xfrm>
          </p:grpSpPr>
          <p:sp>
            <p:nvSpPr>
              <p:cNvPr id="20" name="Freeform: Shape 19">
                <a:extLst>
                  <a:ext uri="{FF2B5EF4-FFF2-40B4-BE49-F238E27FC236}">
                    <a16:creationId xmlns:a16="http://schemas.microsoft.com/office/drawing/2014/main" id="{E896038C-AB0C-4FBF-BB0F-C7952D2010B2}"/>
                  </a:ext>
                </a:extLst>
              </p:cNvPr>
              <p:cNvSpPr/>
              <p:nvPr/>
            </p:nvSpPr>
            <p:spPr>
              <a:xfrm>
                <a:off x="7756280" y="495123"/>
                <a:ext cx="603710" cy="1450188"/>
              </a:xfrm>
              <a:custGeom>
                <a:avLst/>
                <a:gdLst>
                  <a:gd name="connsiteX0" fmla="*/ 21444 w 603710"/>
                  <a:gd name="connsiteY0" fmla="*/ 0 h 1450188"/>
                  <a:gd name="connsiteX1" fmla="*/ 603710 w 603710"/>
                  <a:gd name="connsiteY1" fmla="*/ 1450188 h 1450188"/>
                  <a:gd name="connsiteX2" fmla="*/ 0 w 603710"/>
                  <a:gd name="connsiteY2" fmla="*/ 1450188 h 1450188"/>
                  <a:gd name="connsiteX3" fmla="*/ 0 w 603710"/>
                  <a:gd name="connsiteY3" fmla="*/ 53408 h 1450188"/>
                </a:gdLst>
                <a:ahLst/>
                <a:cxnLst>
                  <a:cxn ang="0">
                    <a:pos x="connsiteX0" y="connsiteY0"/>
                  </a:cxn>
                  <a:cxn ang="0">
                    <a:pos x="connsiteX1" y="connsiteY1"/>
                  </a:cxn>
                  <a:cxn ang="0">
                    <a:pos x="connsiteX2" y="connsiteY2"/>
                  </a:cxn>
                  <a:cxn ang="0">
                    <a:pos x="connsiteX3" y="connsiteY3"/>
                  </a:cxn>
                </a:cxnLst>
                <a:rect l="l" t="t" r="r" b="b"/>
                <a:pathLst>
                  <a:path w="603710" h="1450188">
                    <a:moveTo>
                      <a:pt x="21444" y="0"/>
                    </a:moveTo>
                    <a:lnTo>
                      <a:pt x="603710" y="1450188"/>
                    </a:lnTo>
                    <a:lnTo>
                      <a:pt x="0" y="1450188"/>
                    </a:lnTo>
                    <a:lnTo>
                      <a:pt x="0" y="53408"/>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AFCA499E-026E-4F1E-9966-779A7EBE3491}"/>
                  </a:ext>
                </a:extLst>
              </p:cNvPr>
              <p:cNvSpPr/>
              <p:nvPr/>
            </p:nvSpPr>
            <p:spPr>
              <a:xfrm flipH="1">
                <a:off x="7152570" y="488543"/>
                <a:ext cx="603710" cy="1450188"/>
              </a:xfrm>
              <a:custGeom>
                <a:avLst/>
                <a:gdLst>
                  <a:gd name="connsiteX0" fmla="*/ 21444 w 603710"/>
                  <a:gd name="connsiteY0" fmla="*/ 0 h 1450188"/>
                  <a:gd name="connsiteX1" fmla="*/ 603710 w 603710"/>
                  <a:gd name="connsiteY1" fmla="*/ 1450188 h 1450188"/>
                  <a:gd name="connsiteX2" fmla="*/ 0 w 603710"/>
                  <a:gd name="connsiteY2" fmla="*/ 1450188 h 1450188"/>
                  <a:gd name="connsiteX3" fmla="*/ 0 w 603710"/>
                  <a:gd name="connsiteY3" fmla="*/ 53408 h 1450188"/>
                </a:gdLst>
                <a:ahLst/>
                <a:cxnLst>
                  <a:cxn ang="0">
                    <a:pos x="connsiteX0" y="connsiteY0"/>
                  </a:cxn>
                  <a:cxn ang="0">
                    <a:pos x="connsiteX1" y="connsiteY1"/>
                  </a:cxn>
                  <a:cxn ang="0">
                    <a:pos x="connsiteX2" y="connsiteY2"/>
                  </a:cxn>
                  <a:cxn ang="0">
                    <a:pos x="connsiteX3" y="connsiteY3"/>
                  </a:cxn>
                </a:cxnLst>
                <a:rect l="l" t="t" r="r" b="b"/>
                <a:pathLst>
                  <a:path w="603710" h="1450188">
                    <a:moveTo>
                      <a:pt x="21444" y="0"/>
                    </a:moveTo>
                    <a:lnTo>
                      <a:pt x="603710" y="1450188"/>
                    </a:lnTo>
                    <a:lnTo>
                      <a:pt x="0" y="1450188"/>
                    </a:lnTo>
                    <a:lnTo>
                      <a:pt x="0" y="53408"/>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2" name="Group 21">
            <a:extLst>
              <a:ext uri="{FF2B5EF4-FFF2-40B4-BE49-F238E27FC236}">
                <a16:creationId xmlns:a16="http://schemas.microsoft.com/office/drawing/2014/main" id="{B333312A-D38B-417E-A307-8AEFBD1244C7}"/>
              </a:ext>
            </a:extLst>
          </p:cNvPr>
          <p:cNvGrpSpPr/>
          <p:nvPr/>
        </p:nvGrpSpPr>
        <p:grpSpPr>
          <a:xfrm>
            <a:off x="2684956" y="2711064"/>
            <a:ext cx="1515419" cy="2682027"/>
            <a:chOff x="5275666" y="231276"/>
            <a:chExt cx="1515419" cy="2682027"/>
          </a:xfrm>
        </p:grpSpPr>
        <p:sp>
          <p:nvSpPr>
            <p:cNvPr id="23" name="Arrow: Pentagon 22">
              <a:extLst>
                <a:ext uri="{FF2B5EF4-FFF2-40B4-BE49-F238E27FC236}">
                  <a16:creationId xmlns:a16="http://schemas.microsoft.com/office/drawing/2014/main" id="{70274801-D129-41EE-A8D1-B484F88A13F5}"/>
                </a:ext>
              </a:extLst>
            </p:cNvPr>
            <p:cNvSpPr/>
            <p:nvPr/>
          </p:nvSpPr>
          <p:spPr>
            <a:xfrm rot="16200000">
              <a:off x="4781667" y="994080"/>
              <a:ext cx="2473280" cy="1365166"/>
            </a:xfrm>
            <a:prstGeom prst="homePlate">
              <a:avLst/>
            </a:prstGeom>
            <a:solidFill>
              <a:srgbClr val="EEB4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86CD494-78CE-426C-9BF3-8BBB06F7B02C}"/>
                </a:ext>
              </a:extLst>
            </p:cNvPr>
            <p:cNvSpPr/>
            <p:nvPr/>
          </p:nvSpPr>
          <p:spPr>
            <a:xfrm>
              <a:off x="5627931" y="897222"/>
              <a:ext cx="780752" cy="7807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C0C5C7A-7FB1-472A-961C-C512D3965DFE}"/>
                </a:ext>
              </a:extLst>
            </p:cNvPr>
            <p:cNvGrpSpPr/>
            <p:nvPr/>
          </p:nvGrpSpPr>
          <p:grpSpPr>
            <a:xfrm rot="8010303">
              <a:off x="5285735" y="221207"/>
              <a:ext cx="1495281" cy="1515419"/>
              <a:chOff x="5275965" y="264350"/>
              <a:chExt cx="1495281" cy="1515419"/>
            </a:xfrm>
            <a:solidFill>
              <a:schemeClr val="accent2"/>
            </a:solidFill>
          </p:grpSpPr>
          <p:sp>
            <p:nvSpPr>
              <p:cNvPr id="27" name="Rectangle: Top Corners Rounded 26">
                <a:extLst>
                  <a:ext uri="{FF2B5EF4-FFF2-40B4-BE49-F238E27FC236}">
                    <a16:creationId xmlns:a16="http://schemas.microsoft.com/office/drawing/2014/main" id="{0A937989-2F0C-473D-AD93-85CFE0648581}"/>
                  </a:ext>
                </a:extLst>
              </p:cNvPr>
              <p:cNvSpPr/>
              <p:nvPr/>
            </p:nvSpPr>
            <p:spPr>
              <a:xfrm>
                <a:off x="5275965" y="264350"/>
                <a:ext cx="399122" cy="1486173"/>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Top Corners Rounded 27">
                <a:extLst>
                  <a:ext uri="{FF2B5EF4-FFF2-40B4-BE49-F238E27FC236}">
                    <a16:creationId xmlns:a16="http://schemas.microsoft.com/office/drawing/2014/main" id="{5CEE9519-8ACB-4DEF-BC9E-CD420AA804D8}"/>
                  </a:ext>
                </a:extLst>
              </p:cNvPr>
              <p:cNvSpPr/>
              <p:nvPr/>
            </p:nvSpPr>
            <p:spPr>
              <a:xfrm rot="5400000">
                <a:off x="5828599" y="837121"/>
                <a:ext cx="399122" cy="1486173"/>
              </a:xfrm>
              <a:prstGeom prst="round2SameRect">
                <a:avLst>
                  <a:gd name="adj1" fmla="val 50000"/>
                  <a:gd name="adj2" fmla="val 0"/>
                </a:avLst>
              </a:prstGeom>
              <a:solidFill>
                <a:srgbClr val="EA6B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Oval 25">
              <a:extLst>
                <a:ext uri="{FF2B5EF4-FFF2-40B4-BE49-F238E27FC236}">
                  <a16:creationId xmlns:a16="http://schemas.microsoft.com/office/drawing/2014/main" id="{A68D2DEA-C20D-416A-8F45-283C217CCEFD}"/>
                </a:ext>
              </a:extLst>
            </p:cNvPr>
            <p:cNvSpPr/>
            <p:nvPr/>
          </p:nvSpPr>
          <p:spPr>
            <a:xfrm>
              <a:off x="5749062" y="1011589"/>
              <a:ext cx="546588" cy="550892"/>
            </a:xfrm>
            <a:prstGeom prst="ellipse">
              <a:avLst/>
            </a:prstGeom>
            <a:solidFill>
              <a:srgbClr val="083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25C419EB-83D1-4B3C-9E86-FEFD44C50384}"/>
              </a:ext>
            </a:extLst>
          </p:cNvPr>
          <p:cNvGrpSpPr/>
          <p:nvPr/>
        </p:nvGrpSpPr>
        <p:grpSpPr>
          <a:xfrm>
            <a:off x="2995369" y="1949161"/>
            <a:ext cx="1515419" cy="2682027"/>
            <a:chOff x="5275666" y="231276"/>
            <a:chExt cx="1515419" cy="2682027"/>
          </a:xfrm>
        </p:grpSpPr>
        <p:sp>
          <p:nvSpPr>
            <p:cNvPr id="30" name="Arrow: Pentagon 29">
              <a:extLst>
                <a:ext uri="{FF2B5EF4-FFF2-40B4-BE49-F238E27FC236}">
                  <a16:creationId xmlns:a16="http://schemas.microsoft.com/office/drawing/2014/main" id="{EA96A73D-A872-45A3-8930-AC3931EA502D}"/>
                </a:ext>
              </a:extLst>
            </p:cNvPr>
            <p:cNvSpPr/>
            <p:nvPr/>
          </p:nvSpPr>
          <p:spPr>
            <a:xfrm rot="16200000">
              <a:off x="4781667" y="994080"/>
              <a:ext cx="2473280" cy="1365166"/>
            </a:xfrm>
            <a:prstGeom prst="homePlate">
              <a:avLst/>
            </a:prstGeom>
            <a:solidFill>
              <a:srgbClr val="EEB4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BEDD25E-02ED-434C-9967-5A13EB5B2D7D}"/>
                </a:ext>
              </a:extLst>
            </p:cNvPr>
            <p:cNvSpPr/>
            <p:nvPr/>
          </p:nvSpPr>
          <p:spPr>
            <a:xfrm>
              <a:off x="5627931" y="897222"/>
              <a:ext cx="780752" cy="7807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19F6D6B-7FA3-439A-9F23-60BDF5EA17E2}"/>
                </a:ext>
              </a:extLst>
            </p:cNvPr>
            <p:cNvGrpSpPr/>
            <p:nvPr/>
          </p:nvGrpSpPr>
          <p:grpSpPr>
            <a:xfrm rot="8010303">
              <a:off x="5285735" y="221207"/>
              <a:ext cx="1495281" cy="1515419"/>
              <a:chOff x="5275965" y="264350"/>
              <a:chExt cx="1495281" cy="1515419"/>
            </a:xfrm>
            <a:solidFill>
              <a:schemeClr val="accent2"/>
            </a:solidFill>
          </p:grpSpPr>
          <p:sp>
            <p:nvSpPr>
              <p:cNvPr id="34" name="Rectangle: Top Corners Rounded 33">
                <a:extLst>
                  <a:ext uri="{FF2B5EF4-FFF2-40B4-BE49-F238E27FC236}">
                    <a16:creationId xmlns:a16="http://schemas.microsoft.com/office/drawing/2014/main" id="{E1ABE858-D04D-48F0-84FD-A9D8C915C62B}"/>
                  </a:ext>
                </a:extLst>
              </p:cNvPr>
              <p:cNvSpPr/>
              <p:nvPr/>
            </p:nvSpPr>
            <p:spPr>
              <a:xfrm>
                <a:off x="5275965" y="264350"/>
                <a:ext cx="399122" cy="1486173"/>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Top Corners Rounded 34">
                <a:extLst>
                  <a:ext uri="{FF2B5EF4-FFF2-40B4-BE49-F238E27FC236}">
                    <a16:creationId xmlns:a16="http://schemas.microsoft.com/office/drawing/2014/main" id="{6D0D2E8F-F79E-419D-825B-8F8C89D2BD86}"/>
                  </a:ext>
                </a:extLst>
              </p:cNvPr>
              <p:cNvSpPr/>
              <p:nvPr/>
            </p:nvSpPr>
            <p:spPr>
              <a:xfrm rot="5400000">
                <a:off x="5828599" y="837121"/>
                <a:ext cx="399122" cy="1486173"/>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Oval 32">
              <a:extLst>
                <a:ext uri="{FF2B5EF4-FFF2-40B4-BE49-F238E27FC236}">
                  <a16:creationId xmlns:a16="http://schemas.microsoft.com/office/drawing/2014/main" id="{AE408D1D-48FE-4B84-9FD0-1F15EDB824C1}"/>
                </a:ext>
              </a:extLst>
            </p:cNvPr>
            <p:cNvSpPr/>
            <p:nvPr/>
          </p:nvSpPr>
          <p:spPr>
            <a:xfrm>
              <a:off x="5749062" y="1011589"/>
              <a:ext cx="546588" cy="550892"/>
            </a:xfrm>
            <a:prstGeom prst="ellipse">
              <a:avLst/>
            </a:prstGeom>
            <a:solidFill>
              <a:srgbClr val="083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95C967F2-0600-4977-882D-B02EA15D752E}"/>
              </a:ext>
            </a:extLst>
          </p:cNvPr>
          <p:cNvGrpSpPr/>
          <p:nvPr/>
        </p:nvGrpSpPr>
        <p:grpSpPr>
          <a:xfrm>
            <a:off x="4531291" y="2368345"/>
            <a:ext cx="3679846" cy="2376671"/>
            <a:chOff x="3492894" y="808970"/>
            <a:chExt cx="3679846" cy="2376671"/>
          </a:xfrm>
        </p:grpSpPr>
        <p:sp>
          <p:nvSpPr>
            <p:cNvPr id="37" name="Freeform: Shape 36">
              <a:extLst>
                <a:ext uri="{FF2B5EF4-FFF2-40B4-BE49-F238E27FC236}">
                  <a16:creationId xmlns:a16="http://schemas.microsoft.com/office/drawing/2014/main" id="{4C3AAF6F-6E22-4392-85CB-0619259109B8}"/>
                </a:ext>
              </a:extLst>
            </p:cNvPr>
            <p:cNvSpPr/>
            <p:nvPr/>
          </p:nvSpPr>
          <p:spPr>
            <a:xfrm>
              <a:off x="5254171" y="808970"/>
              <a:ext cx="1918569" cy="2372776"/>
            </a:xfrm>
            <a:custGeom>
              <a:avLst/>
              <a:gdLst>
                <a:gd name="connsiteX0" fmla="*/ 19918 w 1918569"/>
                <a:gd name="connsiteY0" fmla="*/ 0 h 2372776"/>
                <a:gd name="connsiteX1" fmla="*/ 1918569 w 1918569"/>
                <a:gd name="connsiteY1" fmla="*/ 1186388 h 2372776"/>
                <a:gd name="connsiteX2" fmla="*/ 19918 w 1918569"/>
                <a:gd name="connsiteY2" fmla="*/ 2372776 h 2372776"/>
                <a:gd name="connsiteX3" fmla="*/ 0 w 1918569"/>
                <a:gd name="connsiteY3" fmla="*/ 2372148 h 2372776"/>
                <a:gd name="connsiteX4" fmla="*/ 0 w 1918569"/>
                <a:gd name="connsiteY4" fmla="*/ 629 h 237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569" h="2372776">
                  <a:moveTo>
                    <a:pt x="19918" y="0"/>
                  </a:moveTo>
                  <a:cubicBezTo>
                    <a:pt x="1068514" y="0"/>
                    <a:pt x="1918569" y="531164"/>
                    <a:pt x="1918569" y="1186388"/>
                  </a:cubicBezTo>
                  <a:cubicBezTo>
                    <a:pt x="1918569" y="1841612"/>
                    <a:pt x="1068514" y="2372776"/>
                    <a:pt x="19918" y="2372776"/>
                  </a:cubicBezTo>
                  <a:lnTo>
                    <a:pt x="0" y="2372148"/>
                  </a:lnTo>
                  <a:lnTo>
                    <a:pt x="0" y="629"/>
                  </a:lnTo>
                  <a:close/>
                </a:path>
              </a:pathLst>
            </a:custGeom>
            <a:solidFill>
              <a:srgbClr val="2DA9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644DFBD1-3B13-4F58-BE18-36FBC368946A}"/>
                </a:ext>
              </a:extLst>
            </p:cNvPr>
            <p:cNvSpPr/>
            <p:nvPr/>
          </p:nvSpPr>
          <p:spPr>
            <a:xfrm flipH="1">
              <a:off x="3492894" y="812865"/>
              <a:ext cx="1918569" cy="2372776"/>
            </a:xfrm>
            <a:custGeom>
              <a:avLst/>
              <a:gdLst>
                <a:gd name="connsiteX0" fmla="*/ 19918 w 1918569"/>
                <a:gd name="connsiteY0" fmla="*/ 0 h 2372776"/>
                <a:gd name="connsiteX1" fmla="*/ 1918569 w 1918569"/>
                <a:gd name="connsiteY1" fmla="*/ 1186388 h 2372776"/>
                <a:gd name="connsiteX2" fmla="*/ 19918 w 1918569"/>
                <a:gd name="connsiteY2" fmla="*/ 2372776 h 2372776"/>
                <a:gd name="connsiteX3" fmla="*/ 0 w 1918569"/>
                <a:gd name="connsiteY3" fmla="*/ 2372148 h 2372776"/>
                <a:gd name="connsiteX4" fmla="*/ 0 w 1918569"/>
                <a:gd name="connsiteY4" fmla="*/ 629 h 237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569" h="2372776">
                  <a:moveTo>
                    <a:pt x="19918" y="0"/>
                  </a:moveTo>
                  <a:cubicBezTo>
                    <a:pt x="1068514" y="0"/>
                    <a:pt x="1918569" y="531164"/>
                    <a:pt x="1918569" y="1186388"/>
                  </a:cubicBezTo>
                  <a:cubicBezTo>
                    <a:pt x="1918569" y="1841612"/>
                    <a:pt x="1068514" y="2372776"/>
                    <a:pt x="19918" y="2372776"/>
                  </a:cubicBezTo>
                  <a:lnTo>
                    <a:pt x="0" y="2372148"/>
                  </a:lnTo>
                  <a:lnTo>
                    <a:pt x="0" y="629"/>
                  </a:lnTo>
                  <a:close/>
                </a:path>
              </a:pathLst>
            </a:custGeom>
            <a:solidFill>
              <a:srgbClr val="2488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35CFD6F8-567D-4C1A-8ECB-5EB7BF44B921}"/>
              </a:ext>
            </a:extLst>
          </p:cNvPr>
          <p:cNvGrpSpPr/>
          <p:nvPr/>
        </p:nvGrpSpPr>
        <p:grpSpPr>
          <a:xfrm rot="10800000" flipH="1">
            <a:off x="2692547" y="3126397"/>
            <a:ext cx="2683216" cy="1732986"/>
            <a:chOff x="3492894" y="808970"/>
            <a:chExt cx="3679846" cy="2376671"/>
          </a:xfrm>
        </p:grpSpPr>
        <p:sp>
          <p:nvSpPr>
            <p:cNvPr id="40" name="Freeform: Shape 39">
              <a:extLst>
                <a:ext uri="{FF2B5EF4-FFF2-40B4-BE49-F238E27FC236}">
                  <a16:creationId xmlns:a16="http://schemas.microsoft.com/office/drawing/2014/main" id="{5943197A-3EA1-4EC0-93B0-3BFC73649725}"/>
                </a:ext>
              </a:extLst>
            </p:cNvPr>
            <p:cNvSpPr/>
            <p:nvPr/>
          </p:nvSpPr>
          <p:spPr>
            <a:xfrm>
              <a:off x="5254171" y="808970"/>
              <a:ext cx="1918569" cy="2372776"/>
            </a:xfrm>
            <a:custGeom>
              <a:avLst/>
              <a:gdLst>
                <a:gd name="connsiteX0" fmla="*/ 19918 w 1918569"/>
                <a:gd name="connsiteY0" fmla="*/ 0 h 2372776"/>
                <a:gd name="connsiteX1" fmla="*/ 1918569 w 1918569"/>
                <a:gd name="connsiteY1" fmla="*/ 1186388 h 2372776"/>
                <a:gd name="connsiteX2" fmla="*/ 19918 w 1918569"/>
                <a:gd name="connsiteY2" fmla="*/ 2372776 h 2372776"/>
                <a:gd name="connsiteX3" fmla="*/ 0 w 1918569"/>
                <a:gd name="connsiteY3" fmla="*/ 2372148 h 2372776"/>
                <a:gd name="connsiteX4" fmla="*/ 0 w 1918569"/>
                <a:gd name="connsiteY4" fmla="*/ 629 h 237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569" h="2372776">
                  <a:moveTo>
                    <a:pt x="19918" y="0"/>
                  </a:moveTo>
                  <a:cubicBezTo>
                    <a:pt x="1068514" y="0"/>
                    <a:pt x="1918569" y="531164"/>
                    <a:pt x="1918569" y="1186388"/>
                  </a:cubicBezTo>
                  <a:cubicBezTo>
                    <a:pt x="1918569" y="1841612"/>
                    <a:pt x="1068514" y="2372776"/>
                    <a:pt x="19918" y="2372776"/>
                  </a:cubicBezTo>
                  <a:lnTo>
                    <a:pt x="0" y="2372148"/>
                  </a:lnTo>
                  <a:lnTo>
                    <a:pt x="0" y="629"/>
                  </a:lnTo>
                  <a:close/>
                </a:path>
              </a:pathLst>
            </a:custGeom>
            <a:solidFill>
              <a:srgbClr val="2DA9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0B6FA492-89FE-4AE4-8CFD-3FD2A38689B4}"/>
                </a:ext>
              </a:extLst>
            </p:cNvPr>
            <p:cNvSpPr/>
            <p:nvPr/>
          </p:nvSpPr>
          <p:spPr>
            <a:xfrm flipH="1">
              <a:off x="3492894" y="812865"/>
              <a:ext cx="1918569" cy="2372776"/>
            </a:xfrm>
            <a:custGeom>
              <a:avLst/>
              <a:gdLst>
                <a:gd name="connsiteX0" fmla="*/ 19918 w 1918569"/>
                <a:gd name="connsiteY0" fmla="*/ 0 h 2372776"/>
                <a:gd name="connsiteX1" fmla="*/ 1918569 w 1918569"/>
                <a:gd name="connsiteY1" fmla="*/ 1186388 h 2372776"/>
                <a:gd name="connsiteX2" fmla="*/ 19918 w 1918569"/>
                <a:gd name="connsiteY2" fmla="*/ 2372776 h 2372776"/>
                <a:gd name="connsiteX3" fmla="*/ 0 w 1918569"/>
                <a:gd name="connsiteY3" fmla="*/ 2372148 h 2372776"/>
                <a:gd name="connsiteX4" fmla="*/ 0 w 1918569"/>
                <a:gd name="connsiteY4" fmla="*/ 629 h 237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569" h="2372776">
                  <a:moveTo>
                    <a:pt x="19918" y="0"/>
                  </a:moveTo>
                  <a:cubicBezTo>
                    <a:pt x="1068514" y="0"/>
                    <a:pt x="1918569" y="531164"/>
                    <a:pt x="1918569" y="1186388"/>
                  </a:cubicBezTo>
                  <a:cubicBezTo>
                    <a:pt x="1918569" y="1841612"/>
                    <a:pt x="1068514" y="2372776"/>
                    <a:pt x="19918" y="2372776"/>
                  </a:cubicBezTo>
                  <a:lnTo>
                    <a:pt x="0" y="2372148"/>
                  </a:lnTo>
                  <a:lnTo>
                    <a:pt x="0" y="629"/>
                  </a:lnTo>
                  <a:close/>
                </a:path>
              </a:pathLst>
            </a:custGeom>
            <a:solidFill>
              <a:srgbClr val="2488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a:extLst>
              <a:ext uri="{FF2B5EF4-FFF2-40B4-BE49-F238E27FC236}">
                <a16:creationId xmlns:a16="http://schemas.microsoft.com/office/drawing/2014/main" id="{D0E0153E-99DD-4ED4-BD0D-069B9C5CABD8}"/>
              </a:ext>
            </a:extLst>
          </p:cNvPr>
          <p:cNvGrpSpPr/>
          <p:nvPr/>
        </p:nvGrpSpPr>
        <p:grpSpPr>
          <a:xfrm>
            <a:off x="7156722" y="3046840"/>
            <a:ext cx="2751338" cy="1776984"/>
            <a:chOff x="3492894" y="808970"/>
            <a:chExt cx="3679846" cy="2376671"/>
          </a:xfrm>
        </p:grpSpPr>
        <p:sp>
          <p:nvSpPr>
            <p:cNvPr id="43" name="Freeform: Shape 42">
              <a:extLst>
                <a:ext uri="{FF2B5EF4-FFF2-40B4-BE49-F238E27FC236}">
                  <a16:creationId xmlns:a16="http://schemas.microsoft.com/office/drawing/2014/main" id="{2B5BC046-F700-4E92-AA44-439BFDBF696E}"/>
                </a:ext>
              </a:extLst>
            </p:cNvPr>
            <p:cNvSpPr/>
            <p:nvPr/>
          </p:nvSpPr>
          <p:spPr>
            <a:xfrm>
              <a:off x="5254171" y="808970"/>
              <a:ext cx="1918569" cy="2372776"/>
            </a:xfrm>
            <a:custGeom>
              <a:avLst/>
              <a:gdLst>
                <a:gd name="connsiteX0" fmla="*/ 19918 w 1918569"/>
                <a:gd name="connsiteY0" fmla="*/ 0 h 2372776"/>
                <a:gd name="connsiteX1" fmla="*/ 1918569 w 1918569"/>
                <a:gd name="connsiteY1" fmla="*/ 1186388 h 2372776"/>
                <a:gd name="connsiteX2" fmla="*/ 19918 w 1918569"/>
                <a:gd name="connsiteY2" fmla="*/ 2372776 h 2372776"/>
                <a:gd name="connsiteX3" fmla="*/ 0 w 1918569"/>
                <a:gd name="connsiteY3" fmla="*/ 2372148 h 2372776"/>
                <a:gd name="connsiteX4" fmla="*/ 0 w 1918569"/>
                <a:gd name="connsiteY4" fmla="*/ 629 h 237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569" h="2372776">
                  <a:moveTo>
                    <a:pt x="19918" y="0"/>
                  </a:moveTo>
                  <a:cubicBezTo>
                    <a:pt x="1068514" y="0"/>
                    <a:pt x="1918569" y="531164"/>
                    <a:pt x="1918569" y="1186388"/>
                  </a:cubicBezTo>
                  <a:cubicBezTo>
                    <a:pt x="1918569" y="1841612"/>
                    <a:pt x="1068514" y="2372776"/>
                    <a:pt x="19918" y="2372776"/>
                  </a:cubicBezTo>
                  <a:lnTo>
                    <a:pt x="0" y="2372148"/>
                  </a:lnTo>
                  <a:lnTo>
                    <a:pt x="0" y="629"/>
                  </a:lnTo>
                  <a:close/>
                </a:path>
              </a:pathLst>
            </a:custGeom>
            <a:solidFill>
              <a:srgbClr val="2DA9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D68FEE1C-50FD-4DFA-A09E-2916E56BEF94}"/>
                </a:ext>
              </a:extLst>
            </p:cNvPr>
            <p:cNvSpPr/>
            <p:nvPr/>
          </p:nvSpPr>
          <p:spPr>
            <a:xfrm flipH="1">
              <a:off x="3492894" y="812865"/>
              <a:ext cx="1918569" cy="2372776"/>
            </a:xfrm>
            <a:custGeom>
              <a:avLst/>
              <a:gdLst>
                <a:gd name="connsiteX0" fmla="*/ 19918 w 1918569"/>
                <a:gd name="connsiteY0" fmla="*/ 0 h 2372776"/>
                <a:gd name="connsiteX1" fmla="*/ 1918569 w 1918569"/>
                <a:gd name="connsiteY1" fmla="*/ 1186388 h 2372776"/>
                <a:gd name="connsiteX2" fmla="*/ 19918 w 1918569"/>
                <a:gd name="connsiteY2" fmla="*/ 2372776 h 2372776"/>
                <a:gd name="connsiteX3" fmla="*/ 0 w 1918569"/>
                <a:gd name="connsiteY3" fmla="*/ 2372148 h 2372776"/>
                <a:gd name="connsiteX4" fmla="*/ 0 w 1918569"/>
                <a:gd name="connsiteY4" fmla="*/ 629 h 237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569" h="2372776">
                  <a:moveTo>
                    <a:pt x="19918" y="0"/>
                  </a:moveTo>
                  <a:cubicBezTo>
                    <a:pt x="1068514" y="0"/>
                    <a:pt x="1918569" y="531164"/>
                    <a:pt x="1918569" y="1186388"/>
                  </a:cubicBezTo>
                  <a:cubicBezTo>
                    <a:pt x="1918569" y="1841612"/>
                    <a:pt x="1068514" y="2372776"/>
                    <a:pt x="19918" y="2372776"/>
                  </a:cubicBezTo>
                  <a:lnTo>
                    <a:pt x="0" y="2372148"/>
                  </a:lnTo>
                  <a:lnTo>
                    <a:pt x="0" y="629"/>
                  </a:lnTo>
                  <a:close/>
                </a:path>
              </a:pathLst>
            </a:custGeom>
            <a:solidFill>
              <a:srgbClr val="2488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Rounded Corners 44">
            <a:extLst>
              <a:ext uri="{FF2B5EF4-FFF2-40B4-BE49-F238E27FC236}">
                <a16:creationId xmlns:a16="http://schemas.microsoft.com/office/drawing/2014/main" id="{C8E6221A-283B-43D3-898D-6E1A3ACCD237}"/>
              </a:ext>
            </a:extLst>
          </p:cNvPr>
          <p:cNvSpPr/>
          <p:nvPr/>
        </p:nvSpPr>
        <p:spPr>
          <a:xfrm>
            <a:off x="3177477" y="4386636"/>
            <a:ext cx="5626100" cy="65349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Rounded Corners 45">
            <a:extLst>
              <a:ext uri="{FF2B5EF4-FFF2-40B4-BE49-F238E27FC236}">
                <a16:creationId xmlns:a16="http://schemas.microsoft.com/office/drawing/2014/main" id="{B578944F-0A12-45C6-947E-08015F9B8A76}"/>
              </a:ext>
            </a:extLst>
          </p:cNvPr>
          <p:cNvSpPr/>
          <p:nvPr/>
        </p:nvSpPr>
        <p:spPr>
          <a:xfrm>
            <a:off x="2022881" y="5040133"/>
            <a:ext cx="8600661" cy="65349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FB9A414A-1833-403E-A1EB-DD7DA5B8C3F7}"/>
              </a:ext>
            </a:extLst>
          </p:cNvPr>
          <p:cNvSpPr/>
          <p:nvPr/>
        </p:nvSpPr>
        <p:spPr>
          <a:xfrm>
            <a:off x="7639045" y="4399338"/>
            <a:ext cx="3502311" cy="653497"/>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Rounded Corners 47">
            <a:extLst>
              <a:ext uri="{FF2B5EF4-FFF2-40B4-BE49-F238E27FC236}">
                <a16:creationId xmlns:a16="http://schemas.microsoft.com/office/drawing/2014/main" id="{1BF2646A-0AB2-4B4C-A306-6462ED3354E4}"/>
              </a:ext>
            </a:extLst>
          </p:cNvPr>
          <p:cNvSpPr/>
          <p:nvPr/>
        </p:nvSpPr>
        <p:spPr>
          <a:xfrm>
            <a:off x="587455" y="4341282"/>
            <a:ext cx="3797301" cy="713534"/>
          </a:xfrm>
          <a:prstGeom prst="roundRect">
            <a:avLst>
              <a:gd name="adj"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F4891258-B8EC-48C6-B8C6-B6F07DB2CB2E}"/>
              </a:ext>
            </a:extLst>
          </p:cNvPr>
          <p:cNvGrpSpPr/>
          <p:nvPr/>
        </p:nvGrpSpPr>
        <p:grpSpPr>
          <a:xfrm>
            <a:off x="6104899" y="5730007"/>
            <a:ext cx="4518643" cy="523672"/>
            <a:chOff x="5950689" y="5435039"/>
            <a:chExt cx="4518643" cy="523672"/>
          </a:xfrm>
        </p:grpSpPr>
        <p:sp>
          <p:nvSpPr>
            <p:cNvPr id="50" name="Rectangle: Rounded Corners 49">
              <a:extLst>
                <a:ext uri="{FF2B5EF4-FFF2-40B4-BE49-F238E27FC236}">
                  <a16:creationId xmlns:a16="http://schemas.microsoft.com/office/drawing/2014/main" id="{272607AB-9036-4C59-80B5-C3A446E7B0A8}"/>
                </a:ext>
              </a:extLst>
            </p:cNvPr>
            <p:cNvSpPr/>
            <p:nvPr/>
          </p:nvSpPr>
          <p:spPr>
            <a:xfrm>
              <a:off x="6672031" y="5501369"/>
              <a:ext cx="3797301" cy="40350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6F123C33-AAA2-4978-ADBF-14082FAED929}"/>
                </a:ext>
              </a:extLst>
            </p:cNvPr>
            <p:cNvSpPr/>
            <p:nvPr/>
          </p:nvSpPr>
          <p:spPr>
            <a:xfrm>
              <a:off x="5950689" y="5435039"/>
              <a:ext cx="523672" cy="523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Rounded Corners 51">
            <a:extLst>
              <a:ext uri="{FF2B5EF4-FFF2-40B4-BE49-F238E27FC236}">
                <a16:creationId xmlns:a16="http://schemas.microsoft.com/office/drawing/2014/main" id="{9A0B988F-9790-48FB-A868-7C970155D53D}"/>
              </a:ext>
            </a:extLst>
          </p:cNvPr>
          <p:cNvSpPr/>
          <p:nvPr/>
        </p:nvSpPr>
        <p:spPr>
          <a:xfrm>
            <a:off x="4556256" y="4646741"/>
            <a:ext cx="1643821" cy="9517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86F8DF43-0212-4DFC-8D17-D5C559DA3304}"/>
              </a:ext>
            </a:extLst>
          </p:cNvPr>
          <p:cNvSpPr/>
          <p:nvPr/>
        </p:nvSpPr>
        <p:spPr>
          <a:xfrm flipV="1">
            <a:off x="6366735" y="4659444"/>
            <a:ext cx="95178" cy="951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FD633CE-7EB5-455B-9E1B-4EF8402AB4B0}"/>
              </a:ext>
            </a:extLst>
          </p:cNvPr>
          <p:cNvSpPr/>
          <p:nvPr/>
        </p:nvSpPr>
        <p:spPr>
          <a:xfrm>
            <a:off x="511897" y="1019633"/>
            <a:ext cx="2410322" cy="56126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567EA2BB-67CE-47A6-96BB-B7C80A530634}"/>
              </a:ext>
            </a:extLst>
          </p:cNvPr>
          <p:cNvSpPr/>
          <p:nvPr/>
        </p:nvSpPr>
        <p:spPr>
          <a:xfrm>
            <a:off x="2378399" y="384781"/>
            <a:ext cx="2410322" cy="59403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Rounded Corners 55">
            <a:extLst>
              <a:ext uri="{FF2B5EF4-FFF2-40B4-BE49-F238E27FC236}">
                <a16:creationId xmlns:a16="http://schemas.microsoft.com/office/drawing/2014/main" id="{E6773502-B4D4-4FB8-A977-02B438CF6E39}"/>
              </a:ext>
            </a:extLst>
          </p:cNvPr>
          <p:cNvSpPr/>
          <p:nvPr/>
        </p:nvSpPr>
        <p:spPr>
          <a:xfrm>
            <a:off x="8185039" y="420363"/>
            <a:ext cx="2410322" cy="54244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8C6D8918-E3E4-45A8-BACB-03FE6BA47623}"/>
              </a:ext>
            </a:extLst>
          </p:cNvPr>
          <p:cNvSpPr/>
          <p:nvPr/>
        </p:nvSpPr>
        <p:spPr>
          <a:xfrm>
            <a:off x="2022881" y="3733139"/>
            <a:ext cx="8600661" cy="65349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Rounded Corners 57">
            <a:extLst>
              <a:ext uri="{FF2B5EF4-FFF2-40B4-BE49-F238E27FC236}">
                <a16:creationId xmlns:a16="http://schemas.microsoft.com/office/drawing/2014/main" id="{30E41F9B-1557-478F-95AD-1CFD259E9365}"/>
              </a:ext>
            </a:extLst>
          </p:cNvPr>
          <p:cNvSpPr/>
          <p:nvPr/>
        </p:nvSpPr>
        <p:spPr>
          <a:xfrm>
            <a:off x="9781678" y="1023243"/>
            <a:ext cx="2410322" cy="5374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B7EDECF8-F995-439F-B2C6-48A63D939B68}"/>
              </a:ext>
            </a:extLst>
          </p:cNvPr>
          <p:cNvSpPr/>
          <p:nvPr/>
        </p:nvSpPr>
        <p:spPr>
          <a:xfrm>
            <a:off x="-308673" y="-209766"/>
            <a:ext cx="12598400" cy="7402286"/>
          </a:xfrm>
          <a:prstGeom prst="rect">
            <a:avLst/>
          </a:prstGeom>
          <a:solidFill>
            <a:schemeClr val="tx1">
              <a:lumMod val="95000"/>
              <a:lumOff val="5000"/>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59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59"/>
                                        </p:tgtEl>
                                      </p:cBhvr>
                                    </p:animEffect>
                                    <p:set>
                                      <p:cBhvr>
                                        <p:cTn id="7" dur="1" fill="hold">
                                          <p:stCondLst>
                                            <p:cond delay="1999"/>
                                          </p:stCondLst>
                                        </p:cTn>
                                        <p:tgtEl>
                                          <p:spTgt spid="59"/>
                                        </p:tgtEl>
                                        <p:attrNameLst>
                                          <p:attrName>style.visibility</p:attrName>
                                        </p:attrNameLst>
                                      </p:cBhvr>
                                      <p:to>
                                        <p:strVal val="hidden"/>
                                      </p:to>
                                    </p:set>
                                  </p:childTnLst>
                                </p:cTn>
                              </p:par>
                              <p:par>
                                <p:cTn id="8" presetID="64" presetClass="path" presetSubtype="0" accel="50000" decel="50000" fill="hold" nodeType="withEffect">
                                  <p:stCondLst>
                                    <p:cond delay="0"/>
                                  </p:stCondLst>
                                  <p:childTnLst>
                                    <p:animMotion origin="layout" path="M -3.54167E-6 1.11111E-6 L -3.54167E-6 -0.25 " pathEditMode="relative" rAng="0" ptsTypes="AA">
                                      <p:cBhvr>
                                        <p:cTn id="9" dur="2000" fill="hold"/>
                                        <p:tgtEl>
                                          <p:spTgt spid="4"/>
                                        </p:tgtEl>
                                        <p:attrNameLst>
                                          <p:attrName>ppt_x</p:attrName>
                                          <p:attrName>ppt_y</p:attrName>
                                        </p:attrNameLst>
                                      </p:cBhvr>
                                      <p:rCtr x="0" y="-12500"/>
                                    </p:animMotion>
                                  </p:childTnLst>
                                </p:cTn>
                              </p:par>
                            </p:childTnLst>
                          </p:cTn>
                        </p:par>
                        <p:par>
                          <p:cTn id="10" fill="hold">
                            <p:stCondLst>
                              <p:cond delay="2000"/>
                            </p:stCondLst>
                            <p:childTnLst>
                              <p:par>
                                <p:cTn id="11" presetID="35" presetClass="path" presetSubtype="0" accel="50000" decel="50000" autoRev="1" fill="hold" grpId="0" nodeType="afterEffect">
                                  <p:stCondLst>
                                    <p:cond delay="0"/>
                                  </p:stCondLst>
                                  <p:childTnLst>
                                    <p:animMotion origin="layout" path="M -2.08333E-7 4.44444E-6 L -0.17383 0.00138 " pathEditMode="relative" rAng="0" ptsTypes="AA">
                                      <p:cBhvr>
                                        <p:cTn id="12" dur="2000" fill="hold"/>
                                        <p:tgtEl>
                                          <p:spTgt spid="55"/>
                                        </p:tgtEl>
                                        <p:attrNameLst>
                                          <p:attrName>ppt_x</p:attrName>
                                          <p:attrName>ppt_y</p:attrName>
                                        </p:attrNameLst>
                                      </p:cBhvr>
                                      <p:rCtr x="-8698" y="69"/>
                                    </p:animMotion>
                                  </p:childTnLst>
                                </p:cTn>
                              </p:par>
                              <p:par>
                                <p:cTn id="13" presetID="63" presetClass="path" presetSubtype="0" accel="50000" decel="50000" autoRev="1" fill="hold" grpId="0" nodeType="withEffect">
                                  <p:stCondLst>
                                    <p:cond delay="0"/>
                                  </p:stCondLst>
                                  <p:childTnLst>
                                    <p:animMotion origin="layout" path="M 3.54167E-6 1.85185E-6 L 0.18541 0.00301 " pathEditMode="relative" rAng="0" ptsTypes="AA">
                                      <p:cBhvr>
                                        <p:cTn id="14" dur="2000" fill="hold"/>
                                        <p:tgtEl>
                                          <p:spTgt spid="54"/>
                                        </p:tgtEl>
                                        <p:attrNameLst>
                                          <p:attrName>ppt_x</p:attrName>
                                          <p:attrName>ppt_y</p:attrName>
                                        </p:attrNameLst>
                                      </p:cBhvr>
                                      <p:rCtr x="8919" y="347"/>
                                    </p:animMotion>
                                  </p:childTnLst>
                                </p:cTn>
                              </p:par>
                              <p:par>
                                <p:cTn id="15" presetID="63" presetClass="path" presetSubtype="0" accel="50000" decel="50000" autoRev="1" fill="hold" grpId="0" nodeType="withEffect">
                                  <p:stCondLst>
                                    <p:cond delay="0"/>
                                  </p:stCondLst>
                                  <p:childTnLst>
                                    <p:animMotion origin="layout" path="M -0.075 0.00139 L 0.12266 -4.44444E-6 " pathEditMode="relative" rAng="0" ptsTypes="AA">
                                      <p:cBhvr>
                                        <p:cTn id="16" dur="2000" fill="hold"/>
                                        <p:tgtEl>
                                          <p:spTgt spid="56"/>
                                        </p:tgtEl>
                                        <p:attrNameLst>
                                          <p:attrName>ppt_x</p:attrName>
                                          <p:attrName>ppt_y</p:attrName>
                                        </p:attrNameLst>
                                      </p:cBhvr>
                                      <p:rCtr x="9883" y="-69"/>
                                    </p:animMotion>
                                  </p:childTnLst>
                                </p:cTn>
                              </p:par>
                              <p:par>
                                <p:cTn id="17" presetID="35" presetClass="path" presetSubtype="0" accel="50000" decel="50000" autoRev="1" fill="hold" grpId="0" nodeType="withEffect">
                                  <p:stCondLst>
                                    <p:cond delay="0"/>
                                  </p:stCondLst>
                                  <p:childTnLst>
                                    <p:animMotion origin="layout" path="M -1.875E-6 4.07407E-6 L -0.14922 0.00185 " pathEditMode="relative" rAng="0" ptsTypes="AA">
                                      <p:cBhvr>
                                        <p:cTn id="18" dur="2000" fill="hold"/>
                                        <p:tgtEl>
                                          <p:spTgt spid="58"/>
                                        </p:tgtEl>
                                        <p:attrNameLst>
                                          <p:attrName>ppt_x</p:attrName>
                                          <p:attrName>ppt_y</p:attrName>
                                        </p:attrNameLst>
                                      </p:cBhvr>
                                      <p:rCtr x="-7461" y="93"/>
                                    </p:animMotion>
                                  </p:childTnLst>
                                </p:cTn>
                              </p:par>
                              <p:par>
                                <p:cTn id="19" presetID="35" presetClass="path" presetSubtype="0" accel="26000" decel="74000" fill="hold" nodeType="withEffect">
                                  <p:stCondLst>
                                    <p:cond delay="0"/>
                                  </p:stCondLst>
                                  <p:childTnLst>
                                    <p:animMotion origin="layout" path="M 2.29167E-6 -1.11111E-6 L -0.34649 -0.00486 " pathEditMode="relative" rAng="0" ptsTypes="AA">
                                      <p:cBhvr>
                                        <p:cTn id="20" dur="2000" fill="hold"/>
                                        <p:tgtEl>
                                          <p:spTgt spid="49"/>
                                        </p:tgtEl>
                                        <p:attrNameLst>
                                          <p:attrName>ppt_x</p:attrName>
                                          <p:attrName>ppt_y</p:attrName>
                                        </p:attrNameLst>
                                      </p:cBhvr>
                                      <p:rCtr x="-17331"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8" grpId="0" animBg="1"/>
      <p:bldP spid="5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59CC39-7E90-4B8A-831F-A1C8317F0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2894B395-8F9B-46E0-AA67-ABEB0F2DAD4D}"/>
              </a:ext>
            </a:extLst>
          </p:cNvPr>
          <p:cNvSpPr txBox="1"/>
          <p:nvPr/>
        </p:nvSpPr>
        <p:spPr>
          <a:xfrm>
            <a:off x="0" y="-400050"/>
            <a:ext cx="12192000" cy="7258050"/>
          </a:xfrm>
          <a:custGeom>
            <a:avLst/>
            <a:gdLst/>
            <a:ahLst/>
            <a:cxnLst/>
            <a:rect l="l" t="t" r="r" b="b"/>
            <a:pathLst>
              <a:path w="12192000" h="6858000">
                <a:moveTo>
                  <a:pt x="7778599" y="3242563"/>
                </a:moveTo>
                <a:lnTo>
                  <a:pt x="7779008" y="3242563"/>
                </a:lnTo>
                <a:lnTo>
                  <a:pt x="7871505" y="3506547"/>
                </a:lnTo>
                <a:lnTo>
                  <a:pt x="7687330" y="3506547"/>
                </a:lnTo>
                <a:close/>
                <a:moveTo>
                  <a:pt x="5080457" y="3230694"/>
                </a:moveTo>
                <a:lnTo>
                  <a:pt x="5152080" y="3230694"/>
                </a:lnTo>
                <a:cubicBezTo>
                  <a:pt x="5188642" y="3230694"/>
                  <a:pt x="5218520" y="3235742"/>
                  <a:pt x="5241712" y="3245837"/>
                </a:cubicBezTo>
                <a:cubicBezTo>
                  <a:pt x="5264904" y="3255933"/>
                  <a:pt x="5284073" y="3269985"/>
                  <a:pt x="5299215" y="3287993"/>
                </a:cubicBezTo>
                <a:cubicBezTo>
                  <a:pt x="5314359" y="3306001"/>
                  <a:pt x="5325478" y="3327352"/>
                  <a:pt x="5332571" y="3352045"/>
                </a:cubicBezTo>
                <a:cubicBezTo>
                  <a:pt x="5339666" y="3376738"/>
                  <a:pt x="5343213" y="3403409"/>
                  <a:pt x="5343213" y="3432058"/>
                </a:cubicBezTo>
                <a:cubicBezTo>
                  <a:pt x="5343213" y="3468075"/>
                  <a:pt x="5339325" y="3499248"/>
                  <a:pt x="5331548" y="3525578"/>
                </a:cubicBezTo>
                <a:cubicBezTo>
                  <a:pt x="5323772" y="3551908"/>
                  <a:pt x="5312108" y="3573805"/>
                  <a:pt x="5296555" y="3591267"/>
                </a:cubicBezTo>
                <a:cubicBezTo>
                  <a:pt x="5281003" y="3608730"/>
                  <a:pt x="5261630" y="3621690"/>
                  <a:pt x="5238438" y="3630149"/>
                </a:cubicBezTo>
                <a:cubicBezTo>
                  <a:pt x="5215246" y="3638607"/>
                  <a:pt x="5186732" y="3642836"/>
                  <a:pt x="5152899" y="3642836"/>
                </a:cubicBezTo>
                <a:lnTo>
                  <a:pt x="5080457" y="3642836"/>
                </a:lnTo>
                <a:close/>
                <a:moveTo>
                  <a:pt x="5732529" y="3224555"/>
                </a:moveTo>
                <a:cubicBezTo>
                  <a:pt x="5763050" y="3224555"/>
                  <a:pt x="5788665" y="3229876"/>
                  <a:pt x="5809373" y="3240517"/>
                </a:cubicBezTo>
                <a:cubicBezTo>
                  <a:pt x="5830082" y="3251158"/>
                  <a:pt x="5846637" y="3265960"/>
                  <a:pt x="5859037" y="3284923"/>
                </a:cubicBezTo>
                <a:cubicBezTo>
                  <a:pt x="5871437" y="3303886"/>
                  <a:pt x="5880294" y="3326260"/>
                  <a:pt x="5885608" y="3352045"/>
                </a:cubicBezTo>
                <a:cubicBezTo>
                  <a:pt x="5890922" y="3377829"/>
                  <a:pt x="5893579" y="3405728"/>
                  <a:pt x="5893579" y="3435742"/>
                </a:cubicBezTo>
                <a:cubicBezTo>
                  <a:pt x="5893579" y="3464391"/>
                  <a:pt x="5890854" y="3491540"/>
                  <a:pt x="5885403" y="3517188"/>
                </a:cubicBezTo>
                <a:cubicBezTo>
                  <a:pt x="5879953" y="3542836"/>
                  <a:pt x="5870824" y="3565415"/>
                  <a:pt x="5858017" y="3584924"/>
                </a:cubicBezTo>
                <a:cubicBezTo>
                  <a:pt x="5845210" y="3604432"/>
                  <a:pt x="5828314" y="3619917"/>
                  <a:pt x="5807330" y="3631376"/>
                </a:cubicBezTo>
                <a:cubicBezTo>
                  <a:pt x="5786346" y="3642836"/>
                  <a:pt x="5760458" y="3648566"/>
                  <a:pt x="5729664" y="3648566"/>
                </a:cubicBezTo>
                <a:cubicBezTo>
                  <a:pt x="5698601" y="3648566"/>
                  <a:pt x="5672782" y="3643314"/>
                  <a:pt x="5652208" y="3632809"/>
                </a:cubicBezTo>
                <a:cubicBezTo>
                  <a:pt x="5631633" y="3622304"/>
                  <a:pt x="5615214" y="3607570"/>
                  <a:pt x="5602951" y="3588607"/>
                </a:cubicBezTo>
                <a:cubicBezTo>
                  <a:pt x="5590687" y="3569644"/>
                  <a:pt x="5581967" y="3547065"/>
                  <a:pt x="5576789" y="3520872"/>
                </a:cubicBezTo>
                <a:cubicBezTo>
                  <a:pt x="5571611" y="3494678"/>
                  <a:pt x="5569022" y="3466028"/>
                  <a:pt x="5569022" y="3434923"/>
                </a:cubicBezTo>
                <a:cubicBezTo>
                  <a:pt x="5569022" y="3406820"/>
                  <a:pt x="5571816" y="3380012"/>
                  <a:pt x="5577403" y="3354501"/>
                </a:cubicBezTo>
                <a:cubicBezTo>
                  <a:pt x="5582991" y="3328989"/>
                  <a:pt x="5592255" y="3306683"/>
                  <a:pt x="5605198" y="3287583"/>
                </a:cubicBezTo>
                <a:cubicBezTo>
                  <a:pt x="5618142" y="3268484"/>
                  <a:pt x="5634969" y="3253204"/>
                  <a:pt x="5655680" y="3241744"/>
                </a:cubicBezTo>
                <a:cubicBezTo>
                  <a:pt x="5676391" y="3230285"/>
                  <a:pt x="5702007" y="3224555"/>
                  <a:pt x="5732529" y="3224555"/>
                </a:cubicBezTo>
                <a:close/>
                <a:moveTo>
                  <a:pt x="6645980" y="3172167"/>
                </a:moveTo>
                <a:cubicBezTo>
                  <a:pt x="6639704" y="3172167"/>
                  <a:pt x="6633770" y="3174282"/>
                  <a:pt x="6628176" y="3178511"/>
                </a:cubicBezTo>
                <a:cubicBezTo>
                  <a:pt x="6622583" y="3182740"/>
                  <a:pt x="6619786" y="3190176"/>
                  <a:pt x="6619786" y="3200817"/>
                </a:cubicBezTo>
                <a:lnTo>
                  <a:pt x="6619786" y="3673123"/>
                </a:lnTo>
                <a:cubicBezTo>
                  <a:pt x="6619786" y="3683764"/>
                  <a:pt x="6622583" y="3691199"/>
                  <a:pt x="6628176" y="3695428"/>
                </a:cubicBezTo>
                <a:cubicBezTo>
                  <a:pt x="6633770" y="3699658"/>
                  <a:pt x="6639704" y="3701772"/>
                  <a:pt x="6645980" y="3701772"/>
                </a:cubicBezTo>
                <a:lnTo>
                  <a:pt x="6900141" y="3701772"/>
                </a:lnTo>
                <a:cubicBezTo>
                  <a:pt x="6902324" y="3701772"/>
                  <a:pt x="6904302" y="3701226"/>
                  <a:pt x="6906075" y="3700135"/>
                </a:cubicBezTo>
                <a:cubicBezTo>
                  <a:pt x="6907849" y="3699044"/>
                  <a:pt x="6909418" y="3697270"/>
                  <a:pt x="6910782" y="3694814"/>
                </a:cubicBezTo>
                <a:cubicBezTo>
                  <a:pt x="6912146" y="3692359"/>
                  <a:pt x="6913101" y="3689289"/>
                  <a:pt x="6913647" y="3685606"/>
                </a:cubicBezTo>
                <a:cubicBezTo>
                  <a:pt x="6914193" y="3681922"/>
                  <a:pt x="6914466" y="3677625"/>
                  <a:pt x="6914466" y="3672713"/>
                </a:cubicBezTo>
                <a:cubicBezTo>
                  <a:pt x="6914466" y="3667256"/>
                  <a:pt x="6914193" y="3662686"/>
                  <a:pt x="6913647" y="3659003"/>
                </a:cubicBezTo>
                <a:cubicBezTo>
                  <a:pt x="6913101" y="3655319"/>
                  <a:pt x="6912146" y="3652318"/>
                  <a:pt x="6910782" y="3649999"/>
                </a:cubicBezTo>
                <a:cubicBezTo>
                  <a:pt x="6909418" y="3647679"/>
                  <a:pt x="6907849" y="3645974"/>
                  <a:pt x="6906075" y="3644883"/>
                </a:cubicBezTo>
                <a:cubicBezTo>
                  <a:pt x="6904302" y="3643791"/>
                  <a:pt x="6902324" y="3643246"/>
                  <a:pt x="6900141" y="3643246"/>
                </a:cubicBezTo>
                <a:lnTo>
                  <a:pt x="6690182" y="3643246"/>
                </a:lnTo>
                <a:lnTo>
                  <a:pt x="6690182" y="3453750"/>
                </a:lnTo>
                <a:lnTo>
                  <a:pt x="6867808" y="3453750"/>
                </a:lnTo>
                <a:cubicBezTo>
                  <a:pt x="6869991" y="3453750"/>
                  <a:pt x="6871969" y="3453273"/>
                  <a:pt x="6873742" y="3452318"/>
                </a:cubicBezTo>
                <a:cubicBezTo>
                  <a:pt x="6875516" y="3451363"/>
                  <a:pt x="6877017" y="3449794"/>
                  <a:pt x="6878245" y="3447611"/>
                </a:cubicBezTo>
                <a:cubicBezTo>
                  <a:pt x="6879472" y="3445428"/>
                  <a:pt x="6880359" y="3442563"/>
                  <a:pt x="6880905" y="3439016"/>
                </a:cubicBezTo>
                <a:cubicBezTo>
                  <a:pt x="6881450" y="3435469"/>
                  <a:pt x="6881723" y="3431240"/>
                  <a:pt x="6881723" y="3426329"/>
                </a:cubicBezTo>
                <a:cubicBezTo>
                  <a:pt x="6881723" y="3421145"/>
                  <a:pt x="6881450" y="3416642"/>
                  <a:pt x="6880905" y="3412822"/>
                </a:cubicBezTo>
                <a:cubicBezTo>
                  <a:pt x="6880359" y="3409002"/>
                  <a:pt x="6879472" y="3406001"/>
                  <a:pt x="6878245" y="3403818"/>
                </a:cubicBezTo>
                <a:cubicBezTo>
                  <a:pt x="6877017" y="3401636"/>
                  <a:pt x="6875516" y="3399930"/>
                  <a:pt x="6873742" y="3398702"/>
                </a:cubicBezTo>
                <a:cubicBezTo>
                  <a:pt x="6871969" y="3397474"/>
                  <a:pt x="6869991" y="3396861"/>
                  <a:pt x="6867808" y="3396861"/>
                </a:cubicBezTo>
                <a:lnTo>
                  <a:pt x="6690182" y="3396861"/>
                </a:lnTo>
                <a:lnTo>
                  <a:pt x="6690182" y="3230694"/>
                </a:lnTo>
                <a:lnTo>
                  <a:pt x="6897276" y="3230694"/>
                </a:lnTo>
                <a:cubicBezTo>
                  <a:pt x="6899459" y="3230694"/>
                  <a:pt x="6901437" y="3230148"/>
                  <a:pt x="6903210" y="3229057"/>
                </a:cubicBezTo>
                <a:cubicBezTo>
                  <a:pt x="6904984" y="3227965"/>
                  <a:pt x="6906416" y="3226260"/>
                  <a:pt x="6907508" y="3223941"/>
                </a:cubicBezTo>
                <a:cubicBezTo>
                  <a:pt x="6908599" y="3221622"/>
                  <a:pt x="6909486" y="3218620"/>
                  <a:pt x="6910168" y="3214937"/>
                </a:cubicBezTo>
                <a:cubicBezTo>
                  <a:pt x="6910850" y="3211253"/>
                  <a:pt x="6911191" y="3206956"/>
                  <a:pt x="6911191" y="3202045"/>
                </a:cubicBezTo>
                <a:cubicBezTo>
                  <a:pt x="6911191" y="3196587"/>
                  <a:pt x="6910850" y="3192017"/>
                  <a:pt x="6910168" y="3188334"/>
                </a:cubicBezTo>
                <a:cubicBezTo>
                  <a:pt x="6909486" y="3184650"/>
                  <a:pt x="6908599" y="3181581"/>
                  <a:pt x="6907508" y="3179125"/>
                </a:cubicBezTo>
                <a:cubicBezTo>
                  <a:pt x="6906416" y="3176669"/>
                  <a:pt x="6904984" y="3174896"/>
                  <a:pt x="6903210" y="3173805"/>
                </a:cubicBezTo>
                <a:cubicBezTo>
                  <a:pt x="6901437" y="3172713"/>
                  <a:pt x="6899459" y="3172167"/>
                  <a:pt x="6897276" y="3172167"/>
                </a:cubicBezTo>
                <a:close/>
                <a:moveTo>
                  <a:pt x="5036255" y="3172167"/>
                </a:moveTo>
                <a:cubicBezTo>
                  <a:pt x="5029979" y="3172167"/>
                  <a:pt x="5024045" y="3174282"/>
                  <a:pt x="5018451" y="3178511"/>
                </a:cubicBezTo>
                <a:cubicBezTo>
                  <a:pt x="5012858" y="3182740"/>
                  <a:pt x="5010061" y="3190176"/>
                  <a:pt x="5010061" y="3200817"/>
                </a:cubicBezTo>
                <a:lnTo>
                  <a:pt x="5010061" y="3673123"/>
                </a:lnTo>
                <a:cubicBezTo>
                  <a:pt x="5010061" y="3683764"/>
                  <a:pt x="5012858" y="3691199"/>
                  <a:pt x="5018451" y="3695428"/>
                </a:cubicBezTo>
                <a:cubicBezTo>
                  <a:pt x="5024045" y="3699658"/>
                  <a:pt x="5029979" y="3701772"/>
                  <a:pt x="5036255" y="3701772"/>
                </a:cubicBezTo>
                <a:lnTo>
                  <a:pt x="5148397" y="3701772"/>
                </a:lnTo>
                <a:cubicBezTo>
                  <a:pt x="5193691" y="3701772"/>
                  <a:pt x="5232708" y="3696179"/>
                  <a:pt x="5265450" y="3684992"/>
                </a:cubicBezTo>
                <a:cubicBezTo>
                  <a:pt x="5298192" y="3673805"/>
                  <a:pt x="5325819" y="3656956"/>
                  <a:pt x="5348329" y="3634446"/>
                </a:cubicBezTo>
                <a:cubicBezTo>
                  <a:pt x="5370839" y="3611936"/>
                  <a:pt x="5387960" y="3583559"/>
                  <a:pt x="5399693" y="3549316"/>
                </a:cubicBezTo>
                <a:cubicBezTo>
                  <a:pt x="5411426" y="3515073"/>
                  <a:pt x="5417292" y="3475033"/>
                  <a:pt x="5417292" y="3429193"/>
                </a:cubicBezTo>
                <a:cubicBezTo>
                  <a:pt x="5417292" y="3389357"/>
                  <a:pt x="5411767" y="3353614"/>
                  <a:pt x="5400716" y="3321963"/>
                </a:cubicBezTo>
                <a:cubicBezTo>
                  <a:pt x="5389666" y="3290312"/>
                  <a:pt x="5373431" y="3263368"/>
                  <a:pt x="5352012" y="3241130"/>
                </a:cubicBezTo>
                <a:cubicBezTo>
                  <a:pt x="5330593" y="3218893"/>
                  <a:pt x="5304058" y="3201840"/>
                  <a:pt x="5272408" y="3189971"/>
                </a:cubicBezTo>
                <a:cubicBezTo>
                  <a:pt x="5240757" y="3178102"/>
                  <a:pt x="5202012" y="3172167"/>
                  <a:pt x="5156173" y="3172167"/>
                </a:cubicBezTo>
                <a:close/>
                <a:moveTo>
                  <a:pt x="6442582" y="3170939"/>
                </a:moveTo>
                <a:cubicBezTo>
                  <a:pt x="6435386" y="3170939"/>
                  <a:pt x="6429556" y="3171212"/>
                  <a:pt x="6425092" y="3171758"/>
                </a:cubicBezTo>
                <a:cubicBezTo>
                  <a:pt x="6420628" y="3172304"/>
                  <a:pt x="6417029" y="3173190"/>
                  <a:pt x="6414294" y="3174418"/>
                </a:cubicBezTo>
                <a:cubicBezTo>
                  <a:pt x="6411559" y="3175646"/>
                  <a:pt x="6409616" y="3177079"/>
                  <a:pt x="6408465" y="3178716"/>
                </a:cubicBezTo>
                <a:cubicBezTo>
                  <a:pt x="6407314" y="3180353"/>
                  <a:pt x="6406738" y="3182126"/>
                  <a:pt x="6406738" y="3184037"/>
                </a:cubicBezTo>
                <a:lnTo>
                  <a:pt x="6406738" y="3471349"/>
                </a:lnTo>
                <a:cubicBezTo>
                  <a:pt x="6406738" y="3492904"/>
                  <a:pt x="6406807" y="3515346"/>
                  <a:pt x="6406943" y="3538675"/>
                </a:cubicBezTo>
                <a:cubicBezTo>
                  <a:pt x="6407080" y="3562004"/>
                  <a:pt x="6407421" y="3584446"/>
                  <a:pt x="6407966" y="3606001"/>
                </a:cubicBezTo>
                <a:lnTo>
                  <a:pt x="6407557" y="3606001"/>
                </a:lnTo>
                <a:cubicBezTo>
                  <a:pt x="6401226" y="3593177"/>
                  <a:pt x="6394831" y="3580421"/>
                  <a:pt x="6388372" y="3567734"/>
                </a:cubicBezTo>
                <a:cubicBezTo>
                  <a:pt x="6381913" y="3555046"/>
                  <a:pt x="6375387" y="3542154"/>
                  <a:pt x="6368794" y="3529057"/>
                </a:cubicBezTo>
                <a:cubicBezTo>
                  <a:pt x="6362201" y="3515960"/>
                  <a:pt x="6355344" y="3502659"/>
                  <a:pt x="6348225" y="3489153"/>
                </a:cubicBezTo>
                <a:cubicBezTo>
                  <a:pt x="6341105" y="3475646"/>
                  <a:pt x="6333721" y="3461799"/>
                  <a:pt x="6326072" y="3447611"/>
                </a:cubicBezTo>
                <a:lnTo>
                  <a:pt x="6201870" y="3215141"/>
                </a:lnTo>
                <a:cubicBezTo>
                  <a:pt x="6197384" y="3206683"/>
                  <a:pt x="6193100" y="3199657"/>
                  <a:pt x="6189016" y="3194064"/>
                </a:cubicBezTo>
                <a:cubicBezTo>
                  <a:pt x="6184932" y="3188470"/>
                  <a:pt x="6180708" y="3184104"/>
                  <a:pt x="6176344" y="3180967"/>
                </a:cubicBezTo>
                <a:cubicBezTo>
                  <a:pt x="6171981" y="3177829"/>
                  <a:pt x="6167052" y="3175578"/>
                  <a:pt x="6161559" y="3174214"/>
                </a:cubicBezTo>
                <a:cubicBezTo>
                  <a:pt x="6156066" y="3172849"/>
                  <a:pt x="6149237" y="3172167"/>
                  <a:pt x="6141073" y="3172167"/>
                </a:cubicBezTo>
                <a:lnTo>
                  <a:pt x="6106431" y="3172167"/>
                </a:lnTo>
                <a:cubicBezTo>
                  <a:pt x="6099111" y="3172167"/>
                  <a:pt x="6092353" y="3174486"/>
                  <a:pt x="6086156" y="3179125"/>
                </a:cubicBezTo>
                <a:cubicBezTo>
                  <a:pt x="6079959" y="3183763"/>
                  <a:pt x="6076862" y="3191540"/>
                  <a:pt x="6076862" y="3202454"/>
                </a:cubicBezTo>
                <a:lnTo>
                  <a:pt x="6076862" y="3691131"/>
                </a:lnTo>
                <a:cubicBezTo>
                  <a:pt x="6076862" y="3693041"/>
                  <a:pt x="6077437" y="3694883"/>
                  <a:pt x="6078588" y="3696656"/>
                </a:cubicBezTo>
                <a:cubicBezTo>
                  <a:pt x="6079739" y="3698430"/>
                  <a:pt x="6081611" y="3699794"/>
                  <a:pt x="6084202" y="3700749"/>
                </a:cubicBezTo>
                <a:cubicBezTo>
                  <a:pt x="6086795" y="3701704"/>
                  <a:pt x="6090321" y="3702523"/>
                  <a:pt x="6094783" y="3703205"/>
                </a:cubicBezTo>
                <a:cubicBezTo>
                  <a:pt x="6099245" y="3703887"/>
                  <a:pt x="6104931" y="3704228"/>
                  <a:pt x="6111841" y="3704228"/>
                </a:cubicBezTo>
                <a:cubicBezTo>
                  <a:pt x="6118752" y="3704228"/>
                  <a:pt x="6124439" y="3703887"/>
                  <a:pt x="6128903" y="3703205"/>
                </a:cubicBezTo>
                <a:cubicBezTo>
                  <a:pt x="6133367" y="3702523"/>
                  <a:pt x="6136966" y="3701704"/>
                  <a:pt x="6139701" y="3700749"/>
                </a:cubicBezTo>
                <a:cubicBezTo>
                  <a:pt x="6142436" y="3699794"/>
                  <a:pt x="6144379" y="3698430"/>
                  <a:pt x="6145530" y="3696656"/>
                </a:cubicBezTo>
                <a:cubicBezTo>
                  <a:pt x="6146681" y="3694883"/>
                  <a:pt x="6147257" y="3693041"/>
                  <a:pt x="6147257" y="3691131"/>
                </a:cubicBezTo>
                <a:lnTo>
                  <a:pt x="6147257" y="3371485"/>
                </a:lnTo>
                <a:cubicBezTo>
                  <a:pt x="6147257" y="3351294"/>
                  <a:pt x="6147120" y="3330967"/>
                  <a:pt x="6146847" y="3310503"/>
                </a:cubicBezTo>
                <a:cubicBezTo>
                  <a:pt x="6146575" y="3290039"/>
                  <a:pt x="6146165" y="3269985"/>
                  <a:pt x="6145620" y="3250339"/>
                </a:cubicBezTo>
                <a:lnTo>
                  <a:pt x="6146438" y="3250339"/>
                </a:lnTo>
                <a:cubicBezTo>
                  <a:pt x="6153831" y="3266437"/>
                  <a:pt x="6161817" y="3283013"/>
                  <a:pt x="6170397" y="3300067"/>
                </a:cubicBezTo>
                <a:cubicBezTo>
                  <a:pt x="6178977" y="3317120"/>
                  <a:pt x="6187490" y="3333423"/>
                  <a:pt x="6195935" y="3348975"/>
                </a:cubicBezTo>
                <a:lnTo>
                  <a:pt x="6357497" y="3650203"/>
                </a:lnTo>
                <a:cubicBezTo>
                  <a:pt x="6363040" y="3660844"/>
                  <a:pt x="6368280" y="3669576"/>
                  <a:pt x="6373219" y="3676397"/>
                </a:cubicBezTo>
                <a:cubicBezTo>
                  <a:pt x="6378158" y="3683218"/>
                  <a:pt x="6383096" y="3688607"/>
                  <a:pt x="6388033" y="3692563"/>
                </a:cubicBezTo>
                <a:cubicBezTo>
                  <a:pt x="6392970" y="3696520"/>
                  <a:pt x="6398191" y="3699248"/>
                  <a:pt x="6403694" y="3700749"/>
                </a:cubicBezTo>
                <a:cubicBezTo>
                  <a:pt x="6409198" y="3702250"/>
                  <a:pt x="6415619" y="3703000"/>
                  <a:pt x="6422956" y="3703000"/>
                </a:cubicBezTo>
                <a:lnTo>
                  <a:pt x="6446234" y="3703000"/>
                </a:lnTo>
                <a:cubicBezTo>
                  <a:pt x="6449904" y="3703000"/>
                  <a:pt x="6453574" y="3702454"/>
                  <a:pt x="6457243" y="3701363"/>
                </a:cubicBezTo>
                <a:cubicBezTo>
                  <a:pt x="6460911" y="3700271"/>
                  <a:pt x="6464227" y="3698498"/>
                  <a:pt x="6467190" y="3696042"/>
                </a:cubicBezTo>
                <a:cubicBezTo>
                  <a:pt x="6470153" y="3693587"/>
                  <a:pt x="6472551" y="3690449"/>
                  <a:pt x="6474384" y="3686629"/>
                </a:cubicBezTo>
                <a:cubicBezTo>
                  <a:pt x="6476217" y="3682809"/>
                  <a:pt x="6477134" y="3678171"/>
                  <a:pt x="6477134" y="3672713"/>
                </a:cubicBezTo>
                <a:lnTo>
                  <a:pt x="6477134" y="3184037"/>
                </a:lnTo>
                <a:cubicBezTo>
                  <a:pt x="6477134" y="3182126"/>
                  <a:pt x="6476559" y="3180353"/>
                  <a:pt x="6475407" y="3178716"/>
                </a:cubicBezTo>
                <a:cubicBezTo>
                  <a:pt x="6474256" y="3177079"/>
                  <a:pt x="6472385" y="3175646"/>
                  <a:pt x="6469793" y="3174418"/>
                </a:cubicBezTo>
                <a:cubicBezTo>
                  <a:pt x="6467201" y="3173190"/>
                  <a:pt x="6463601" y="3172304"/>
                  <a:pt x="6458995" y="3171758"/>
                </a:cubicBezTo>
                <a:cubicBezTo>
                  <a:pt x="6454388" y="3171212"/>
                  <a:pt x="6448917" y="3170939"/>
                  <a:pt x="6442582" y="3170939"/>
                </a:cubicBezTo>
                <a:close/>
                <a:moveTo>
                  <a:pt x="4832858" y="3170939"/>
                </a:moveTo>
                <a:cubicBezTo>
                  <a:pt x="4825661" y="3170939"/>
                  <a:pt x="4819831" y="3171212"/>
                  <a:pt x="4815367" y="3171758"/>
                </a:cubicBezTo>
                <a:cubicBezTo>
                  <a:pt x="4810903" y="3172304"/>
                  <a:pt x="4807304" y="3173190"/>
                  <a:pt x="4804569" y="3174418"/>
                </a:cubicBezTo>
                <a:cubicBezTo>
                  <a:pt x="4801835" y="3175646"/>
                  <a:pt x="4799891" y="3177079"/>
                  <a:pt x="4798740" y="3178716"/>
                </a:cubicBezTo>
                <a:cubicBezTo>
                  <a:pt x="4797589" y="3180353"/>
                  <a:pt x="4797014" y="3182126"/>
                  <a:pt x="4797014" y="3184037"/>
                </a:cubicBezTo>
                <a:lnTo>
                  <a:pt x="4797014" y="3471349"/>
                </a:lnTo>
                <a:cubicBezTo>
                  <a:pt x="4797014" y="3492904"/>
                  <a:pt x="4797082" y="3515346"/>
                  <a:pt x="4797219" y="3538675"/>
                </a:cubicBezTo>
                <a:cubicBezTo>
                  <a:pt x="4797355" y="3562004"/>
                  <a:pt x="4797696" y="3584446"/>
                  <a:pt x="4798241" y="3606001"/>
                </a:cubicBezTo>
                <a:lnTo>
                  <a:pt x="4797832" y="3606001"/>
                </a:lnTo>
                <a:cubicBezTo>
                  <a:pt x="4791501" y="3593177"/>
                  <a:pt x="4785106" y="3580421"/>
                  <a:pt x="4778648" y="3567734"/>
                </a:cubicBezTo>
                <a:cubicBezTo>
                  <a:pt x="4772188" y="3555046"/>
                  <a:pt x="4765662" y="3542154"/>
                  <a:pt x="4759070" y="3529057"/>
                </a:cubicBezTo>
                <a:cubicBezTo>
                  <a:pt x="4752476" y="3515960"/>
                  <a:pt x="4745619" y="3502659"/>
                  <a:pt x="4738500" y="3489153"/>
                </a:cubicBezTo>
                <a:cubicBezTo>
                  <a:pt x="4731380" y="3475646"/>
                  <a:pt x="4723996" y="3461799"/>
                  <a:pt x="4716348" y="3447611"/>
                </a:cubicBezTo>
                <a:lnTo>
                  <a:pt x="4592145" y="3215141"/>
                </a:lnTo>
                <a:cubicBezTo>
                  <a:pt x="4587660" y="3206683"/>
                  <a:pt x="4583375" y="3199657"/>
                  <a:pt x="4579291" y="3194064"/>
                </a:cubicBezTo>
                <a:cubicBezTo>
                  <a:pt x="4575207" y="3188470"/>
                  <a:pt x="4570983" y="3184104"/>
                  <a:pt x="4566619" y="3180967"/>
                </a:cubicBezTo>
                <a:cubicBezTo>
                  <a:pt x="4562256" y="3177829"/>
                  <a:pt x="4557327" y="3175578"/>
                  <a:pt x="4551835" y="3174214"/>
                </a:cubicBezTo>
                <a:cubicBezTo>
                  <a:pt x="4546341" y="3172849"/>
                  <a:pt x="4539512" y="3172167"/>
                  <a:pt x="4531348" y="3172167"/>
                </a:cubicBezTo>
                <a:lnTo>
                  <a:pt x="4496707" y="3172167"/>
                </a:lnTo>
                <a:cubicBezTo>
                  <a:pt x="4489386" y="3172167"/>
                  <a:pt x="4482628" y="3174486"/>
                  <a:pt x="4476431" y="3179125"/>
                </a:cubicBezTo>
                <a:cubicBezTo>
                  <a:pt x="4470234" y="3183763"/>
                  <a:pt x="4467136" y="3191540"/>
                  <a:pt x="4467136" y="3202454"/>
                </a:cubicBezTo>
                <a:lnTo>
                  <a:pt x="4467136" y="3691131"/>
                </a:lnTo>
                <a:cubicBezTo>
                  <a:pt x="4467136" y="3693041"/>
                  <a:pt x="4467712" y="3694883"/>
                  <a:pt x="4468863" y="3696656"/>
                </a:cubicBezTo>
                <a:cubicBezTo>
                  <a:pt x="4470014" y="3698430"/>
                  <a:pt x="4471885" y="3699794"/>
                  <a:pt x="4474477" y="3700749"/>
                </a:cubicBezTo>
                <a:cubicBezTo>
                  <a:pt x="4477069" y="3701704"/>
                  <a:pt x="4480596" y="3702523"/>
                  <a:pt x="4485058" y="3703205"/>
                </a:cubicBezTo>
                <a:cubicBezTo>
                  <a:pt x="4489519" y="3703887"/>
                  <a:pt x="4495206" y="3704228"/>
                  <a:pt x="4502116" y="3704228"/>
                </a:cubicBezTo>
                <a:cubicBezTo>
                  <a:pt x="4509027" y="3704228"/>
                  <a:pt x="4514715" y="3703887"/>
                  <a:pt x="4519178" y="3703205"/>
                </a:cubicBezTo>
                <a:cubicBezTo>
                  <a:pt x="4523642" y="3702523"/>
                  <a:pt x="4527241" y="3701704"/>
                  <a:pt x="4529976" y="3700749"/>
                </a:cubicBezTo>
                <a:cubicBezTo>
                  <a:pt x="4532711" y="3699794"/>
                  <a:pt x="4534654" y="3698430"/>
                  <a:pt x="4535806" y="3696656"/>
                </a:cubicBezTo>
                <a:cubicBezTo>
                  <a:pt x="4536956" y="3694883"/>
                  <a:pt x="4537532" y="3693041"/>
                  <a:pt x="4537532" y="3691131"/>
                </a:cubicBezTo>
                <a:lnTo>
                  <a:pt x="4537532" y="3371485"/>
                </a:lnTo>
                <a:cubicBezTo>
                  <a:pt x="4537532" y="3351294"/>
                  <a:pt x="4537395" y="3330967"/>
                  <a:pt x="4537122" y="3310503"/>
                </a:cubicBezTo>
                <a:cubicBezTo>
                  <a:pt x="4536850" y="3290039"/>
                  <a:pt x="4536440" y="3269985"/>
                  <a:pt x="4535895" y="3250339"/>
                </a:cubicBezTo>
                <a:lnTo>
                  <a:pt x="4536713" y="3250339"/>
                </a:lnTo>
                <a:cubicBezTo>
                  <a:pt x="4544106" y="3266437"/>
                  <a:pt x="4552092" y="3283013"/>
                  <a:pt x="4560672" y="3300067"/>
                </a:cubicBezTo>
                <a:cubicBezTo>
                  <a:pt x="4569252" y="3317120"/>
                  <a:pt x="4577764" y="3333423"/>
                  <a:pt x="4586211" y="3348975"/>
                </a:cubicBezTo>
                <a:lnTo>
                  <a:pt x="4747772" y="3650203"/>
                </a:lnTo>
                <a:cubicBezTo>
                  <a:pt x="4753315" y="3660844"/>
                  <a:pt x="4758555" y="3669576"/>
                  <a:pt x="4763494" y="3676397"/>
                </a:cubicBezTo>
                <a:cubicBezTo>
                  <a:pt x="4768433" y="3683218"/>
                  <a:pt x="4773371" y="3688607"/>
                  <a:pt x="4778309" y="3692563"/>
                </a:cubicBezTo>
                <a:cubicBezTo>
                  <a:pt x="4783245" y="3696520"/>
                  <a:pt x="4788466" y="3699248"/>
                  <a:pt x="4793970" y="3700749"/>
                </a:cubicBezTo>
                <a:cubicBezTo>
                  <a:pt x="4799473" y="3702250"/>
                  <a:pt x="4805894" y="3703000"/>
                  <a:pt x="4813231" y="3703000"/>
                </a:cubicBezTo>
                <a:lnTo>
                  <a:pt x="4836509" y="3703000"/>
                </a:lnTo>
                <a:cubicBezTo>
                  <a:pt x="4840179" y="3703000"/>
                  <a:pt x="4843849" y="3702454"/>
                  <a:pt x="4847518" y="3701363"/>
                </a:cubicBezTo>
                <a:cubicBezTo>
                  <a:pt x="4851187" y="3700271"/>
                  <a:pt x="4854502" y="3698498"/>
                  <a:pt x="4857465" y="3696042"/>
                </a:cubicBezTo>
                <a:cubicBezTo>
                  <a:pt x="4860429" y="3693587"/>
                  <a:pt x="4862826" y="3690449"/>
                  <a:pt x="4864659" y="3686629"/>
                </a:cubicBezTo>
                <a:cubicBezTo>
                  <a:pt x="4866493" y="3682809"/>
                  <a:pt x="4867409" y="3678171"/>
                  <a:pt x="4867409" y="3672713"/>
                </a:cubicBezTo>
                <a:lnTo>
                  <a:pt x="4867409" y="3184037"/>
                </a:lnTo>
                <a:cubicBezTo>
                  <a:pt x="4867409" y="3182126"/>
                  <a:pt x="4866834" y="3180353"/>
                  <a:pt x="4865683" y="3178716"/>
                </a:cubicBezTo>
                <a:cubicBezTo>
                  <a:pt x="4864531" y="3177079"/>
                  <a:pt x="4862660" y="3175646"/>
                  <a:pt x="4860068" y="3174418"/>
                </a:cubicBezTo>
                <a:cubicBezTo>
                  <a:pt x="4857476" y="3173190"/>
                  <a:pt x="4853876" y="3172304"/>
                  <a:pt x="4849270" y="3171758"/>
                </a:cubicBezTo>
                <a:cubicBezTo>
                  <a:pt x="4844663" y="3171212"/>
                  <a:pt x="4839193" y="3170939"/>
                  <a:pt x="4832858" y="3170939"/>
                </a:cubicBezTo>
                <a:close/>
                <a:moveTo>
                  <a:pt x="7781055" y="3169712"/>
                </a:moveTo>
                <a:cubicBezTo>
                  <a:pt x="7772869" y="3169712"/>
                  <a:pt x="7766116" y="3169916"/>
                  <a:pt x="7760795" y="3170326"/>
                </a:cubicBezTo>
                <a:cubicBezTo>
                  <a:pt x="7755475" y="3170735"/>
                  <a:pt x="7751109" y="3171485"/>
                  <a:pt x="7747698" y="3172577"/>
                </a:cubicBezTo>
                <a:cubicBezTo>
                  <a:pt x="7744288" y="3173668"/>
                  <a:pt x="7741696" y="3175169"/>
                  <a:pt x="7739922" y="3177079"/>
                </a:cubicBezTo>
                <a:cubicBezTo>
                  <a:pt x="7738149" y="3178989"/>
                  <a:pt x="7736716" y="3181444"/>
                  <a:pt x="7735625" y="3184446"/>
                </a:cubicBezTo>
                <a:lnTo>
                  <a:pt x="7557998" y="3676397"/>
                </a:lnTo>
                <a:cubicBezTo>
                  <a:pt x="7555816" y="3682400"/>
                  <a:pt x="7554656" y="3687243"/>
                  <a:pt x="7554520" y="3690926"/>
                </a:cubicBezTo>
                <a:cubicBezTo>
                  <a:pt x="7554383" y="3694610"/>
                  <a:pt x="7555338" y="3697407"/>
                  <a:pt x="7557384" y="3699317"/>
                </a:cubicBezTo>
                <a:cubicBezTo>
                  <a:pt x="7559431" y="3701226"/>
                  <a:pt x="7562978" y="3702523"/>
                  <a:pt x="7568026" y="3703205"/>
                </a:cubicBezTo>
                <a:cubicBezTo>
                  <a:pt x="7573073" y="3703887"/>
                  <a:pt x="7579554" y="3704228"/>
                  <a:pt x="7587466" y="3704228"/>
                </a:cubicBezTo>
                <a:cubicBezTo>
                  <a:pt x="7595106" y="3704228"/>
                  <a:pt x="7601313" y="3703955"/>
                  <a:pt x="7606088" y="3703409"/>
                </a:cubicBezTo>
                <a:cubicBezTo>
                  <a:pt x="7610863" y="3702864"/>
                  <a:pt x="7614547" y="3701977"/>
                  <a:pt x="7617139" y="3700749"/>
                </a:cubicBezTo>
                <a:cubicBezTo>
                  <a:pt x="7619731" y="3699521"/>
                  <a:pt x="7621709" y="3698020"/>
                  <a:pt x="7623073" y="3696247"/>
                </a:cubicBezTo>
                <a:cubicBezTo>
                  <a:pt x="7624438" y="3694473"/>
                  <a:pt x="7625529" y="3692359"/>
                  <a:pt x="7626348" y="3689903"/>
                </a:cubicBezTo>
                <a:lnTo>
                  <a:pt x="7669731" y="3562618"/>
                </a:lnTo>
                <a:lnTo>
                  <a:pt x="7889922" y="3562618"/>
                </a:lnTo>
                <a:lnTo>
                  <a:pt x="7935352" y="3691540"/>
                </a:lnTo>
                <a:cubicBezTo>
                  <a:pt x="7936444" y="3693996"/>
                  <a:pt x="7937603" y="3696042"/>
                  <a:pt x="7938831" y="3697679"/>
                </a:cubicBezTo>
                <a:cubicBezTo>
                  <a:pt x="7940059" y="3699317"/>
                  <a:pt x="7941969" y="3700613"/>
                  <a:pt x="7944561" y="3701568"/>
                </a:cubicBezTo>
                <a:cubicBezTo>
                  <a:pt x="7947153" y="3702523"/>
                  <a:pt x="7950973" y="3703205"/>
                  <a:pt x="7956021" y="3703614"/>
                </a:cubicBezTo>
                <a:cubicBezTo>
                  <a:pt x="7961068" y="3704023"/>
                  <a:pt x="7967821" y="3704228"/>
                  <a:pt x="7976280" y="3704228"/>
                </a:cubicBezTo>
                <a:cubicBezTo>
                  <a:pt x="7984738" y="3704228"/>
                  <a:pt x="7991491" y="3703955"/>
                  <a:pt x="7996539" y="3703409"/>
                </a:cubicBezTo>
                <a:cubicBezTo>
                  <a:pt x="8001587" y="3702864"/>
                  <a:pt x="8005202" y="3701636"/>
                  <a:pt x="8007385" y="3699726"/>
                </a:cubicBezTo>
                <a:cubicBezTo>
                  <a:pt x="8009568" y="3697816"/>
                  <a:pt x="8010591" y="3695019"/>
                  <a:pt x="8010454" y="3691336"/>
                </a:cubicBezTo>
                <a:cubicBezTo>
                  <a:pt x="8010318" y="3687652"/>
                  <a:pt x="8009158" y="3682809"/>
                  <a:pt x="8006976" y="3676806"/>
                </a:cubicBezTo>
                <a:lnTo>
                  <a:pt x="7829349" y="3184855"/>
                </a:lnTo>
                <a:cubicBezTo>
                  <a:pt x="7828258" y="3181853"/>
                  <a:pt x="7826757" y="3179330"/>
                  <a:pt x="7824847" y="3177283"/>
                </a:cubicBezTo>
                <a:cubicBezTo>
                  <a:pt x="7822937" y="3175237"/>
                  <a:pt x="7820209" y="3173668"/>
                  <a:pt x="7816662" y="3172577"/>
                </a:cubicBezTo>
                <a:cubicBezTo>
                  <a:pt x="7813115" y="3171485"/>
                  <a:pt x="7808476" y="3170735"/>
                  <a:pt x="7802746" y="3170326"/>
                </a:cubicBezTo>
                <a:cubicBezTo>
                  <a:pt x="7797016" y="3169916"/>
                  <a:pt x="7789786" y="3169712"/>
                  <a:pt x="7781055" y="3169712"/>
                </a:cubicBezTo>
                <a:close/>
                <a:moveTo>
                  <a:pt x="7436034" y="3169712"/>
                </a:moveTo>
                <a:cubicBezTo>
                  <a:pt x="7429758" y="3169712"/>
                  <a:pt x="7424369" y="3170053"/>
                  <a:pt x="7419867" y="3170735"/>
                </a:cubicBezTo>
                <a:cubicBezTo>
                  <a:pt x="7415365" y="3171417"/>
                  <a:pt x="7411682" y="3172235"/>
                  <a:pt x="7408817" y="3173190"/>
                </a:cubicBezTo>
                <a:cubicBezTo>
                  <a:pt x="7405952" y="3174145"/>
                  <a:pt x="7403905" y="3175441"/>
                  <a:pt x="7402678" y="3177079"/>
                </a:cubicBezTo>
                <a:cubicBezTo>
                  <a:pt x="7401450" y="3178716"/>
                  <a:pt x="7400836" y="3180626"/>
                  <a:pt x="7400836" y="3182808"/>
                </a:cubicBezTo>
                <a:lnTo>
                  <a:pt x="7400836" y="3691131"/>
                </a:lnTo>
                <a:cubicBezTo>
                  <a:pt x="7400836" y="3693314"/>
                  <a:pt x="7401382" y="3695224"/>
                  <a:pt x="7402473" y="3696861"/>
                </a:cubicBezTo>
                <a:cubicBezTo>
                  <a:pt x="7403564" y="3698498"/>
                  <a:pt x="7405475" y="3699794"/>
                  <a:pt x="7408203" y="3700749"/>
                </a:cubicBezTo>
                <a:cubicBezTo>
                  <a:pt x="7410931" y="3701704"/>
                  <a:pt x="7414615" y="3702523"/>
                  <a:pt x="7419253" y="3703205"/>
                </a:cubicBezTo>
                <a:cubicBezTo>
                  <a:pt x="7423892" y="3703887"/>
                  <a:pt x="7429485" y="3704228"/>
                  <a:pt x="7436034" y="3704228"/>
                </a:cubicBezTo>
                <a:cubicBezTo>
                  <a:pt x="7442855" y="3704228"/>
                  <a:pt x="7448517" y="3703887"/>
                  <a:pt x="7453019" y="3703205"/>
                </a:cubicBezTo>
                <a:cubicBezTo>
                  <a:pt x="7457521" y="3702523"/>
                  <a:pt x="7461136" y="3701704"/>
                  <a:pt x="7463865" y="3700749"/>
                </a:cubicBezTo>
                <a:cubicBezTo>
                  <a:pt x="7466593" y="3699794"/>
                  <a:pt x="7468503" y="3698498"/>
                  <a:pt x="7469594" y="3696861"/>
                </a:cubicBezTo>
                <a:cubicBezTo>
                  <a:pt x="7470686" y="3695224"/>
                  <a:pt x="7471232" y="3693314"/>
                  <a:pt x="7471232" y="3691131"/>
                </a:cubicBezTo>
                <a:lnTo>
                  <a:pt x="7471232" y="3182808"/>
                </a:lnTo>
                <a:cubicBezTo>
                  <a:pt x="7471232" y="3180626"/>
                  <a:pt x="7470686" y="3178716"/>
                  <a:pt x="7469594" y="3177079"/>
                </a:cubicBezTo>
                <a:cubicBezTo>
                  <a:pt x="7468503" y="3175441"/>
                  <a:pt x="7466593" y="3174145"/>
                  <a:pt x="7463865" y="3173190"/>
                </a:cubicBezTo>
                <a:cubicBezTo>
                  <a:pt x="7461136" y="3172235"/>
                  <a:pt x="7457521" y="3171417"/>
                  <a:pt x="7453019" y="3170735"/>
                </a:cubicBezTo>
                <a:cubicBezTo>
                  <a:pt x="7448517" y="3170053"/>
                  <a:pt x="7442855" y="3169712"/>
                  <a:pt x="7436034" y="3169712"/>
                </a:cubicBezTo>
                <a:close/>
                <a:moveTo>
                  <a:pt x="4292784" y="3169712"/>
                </a:moveTo>
                <a:cubicBezTo>
                  <a:pt x="4286508" y="3169712"/>
                  <a:pt x="4281119" y="3170053"/>
                  <a:pt x="4276617" y="3170735"/>
                </a:cubicBezTo>
                <a:cubicBezTo>
                  <a:pt x="4272115" y="3171417"/>
                  <a:pt x="4268432" y="3172235"/>
                  <a:pt x="4265567" y="3173190"/>
                </a:cubicBezTo>
                <a:cubicBezTo>
                  <a:pt x="4262702" y="3174145"/>
                  <a:pt x="4260656" y="3175441"/>
                  <a:pt x="4259428" y="3177079"/>
                </a:cubicBezTo>
                <a:cubicBezTo>
                  <a:pt x="4258200" y="3178716"/>
                  <a:pt x="4257586" y="3180626"/>
                  <a:pt x="4257586" y="3182808"/>
                </a:cubicBezTo>
                <a:lnTo>
                  <a:pt x="4257586" y="3691131"/>
                </a:lnTo>
                <a:cubicBezTo>
                  <a:pt x="4257586" y="3693314"/>
                  <a:pt x="4258132" y="3695224"/>
                  <a:pt x="4259223" y="3696861"/>
                </a:cubicBezTo>
                <a:cubicBezTo>
                  <a:pt x="4260315" y="3698498"/>
                  <a:pt x="4262224" y="3699794"/>
                  <a:pt x="4264953" y="3700749"/>
                </a:cubicBezTo>
                <a:cubicBezTo>
                  <a:pt x="4267682" y="3701704"/>
                  <a:pt x="4271365" y="3702523"/>
                  <a:pt x="4276003" y="3703205"/>
                </a:cubicBezTo>
                <a:cubicBezTo>
                  <a:pt x="4280642" y="3703887"/>
                  <a:pt x="4286235" y="3704228"/>
                  <a:pt x="4292784" y="3704228"/>
                </a:cubicBezTo>
                <a:cubicBezTo>
                  <a:pt x="4299605" y="3704228"/>
                  <a:pt x="4305267" y="3703887"/>
                  <a:pt x="4309769" y="3703205"/>
                </a:cubicBezTo>
                <a:cubicBezTo>
                  <a:pt x="4314271" y="3702523"/>
                  <a:pt x="4317886" y="3701704"/>
                  <a:pt x="4320615" y="3700749"/>
                </a:cubicBezTo>
                <a:cubicBezTo>
                  <a:pt x="4323343" y="3699794"/>
                  <a:pt x="4325254" y="3698498"/>
                  <a:pt x="4326345" y="3696861"/>
                </a:cubicBezTo>
                <a:cubicBezTo>
                  <a:pt x="4327437" y="3695224"/>
                  <a:pt x="4327982" y="3693314"/>
                  <a:pt x="4327982" y="3691131"/>
                </a:cubicBezTo>
                <a:lnTo>
                  <a:pt x="4327982" y="3182808"/>
                </a:lnTo>
                <a:cubicBezTo>
                  <a:pt x="4327982" y="3180626"/>
                  <a:pt x="4327437" y="3178716"/>
                  <a:pt x="4326345" y="3177079"/>
                </a:cubicBezTo>
                <a:cubicBezTo>
                  <a:pt x="4325254" y="3175441"/>
                  <a:pt x="4323343" y="3174145"/>
                  <a:pt x="4320615" y="3173190"/>
                </a:cubicBezTo>
                <a:cubicBezTo>
                  <a:pt x="4317886" y="3172235"/>
                  <a:pt x="4314271" y="3171417"/>
                  <a:pt x="4309769" y="3170735"/>
                </a:cubicBezTo>
                <a:cubicBezTo>
                  <a:pt x="4305267" y="3170053"/>
                  <a:pt x="4299605" y="3169712"/>
                  <a:pt x="4292784" y="3169712"/>
                </a:cubicBezTo>
                <a:close/>
                <a:moveTo>
                  <a:pt x="7152442" y="3164391"/>
                </a:moveTo>
                <a:cubicBezTo>
                  <a:pt x="7129522" y="3164391"/>
                  <a:pt x="7108171" y="3167461"/>
                  <a:pt x="7088390" y="3173600"/>
                </a:cubicBezTo>
                <a:cubicBezTo>
                  <a:pt x="7068608" y="3179739"/>
                  <a:pt x="7051555" y="3188675"/>
                  <a:pt x="7037230" y="3200407"/>
                </a:cubicBezTo>
                <a:cubicBezTo>
                  <a:pt x="7022905" y="3212140"/>
                  <a:pt x="7011719" y="3226669"/>
                  <a:pt x="7003669" y="3243996"/>
                </a:cubicBezTo>
                <a:cubicBezTo>
                  <a:pt x="6995620" y="3261322"/>
                  <a:pt x="6991596" y="3281035"/>
                  <a:pt x="6991596" y="3303136"/>
                </a:cubicBezTo>
                <a:cubicBezTo>
                  <a:pt x="6991596" y="3324691"/>
                  <a:pt x="6995075" y="3343177"/>
                  <a:pt x="7002032" y="3358593"/>
                </a:cubicBezTo>
                <a:cubicBezTo>
                  <a:pt x="7008990" y="3374009"/>
                  <a:pt x="7018062" y="3387447"/>
                  <a:pt x="7029249" y="3398907"/>
                </a:cubicBezTo>
                <a:cubicBezTo>
                  <a:pt x="7040436" y="3410367"/>
                  <a:pt x="7053124" y="3420326"/>
                  <a:pt x="7067312" y="3428784"/>
                </a:cubicBezTo>
                <a:cubicBezTo>
                  <a:pt x="7081500" y="3437243"/>
                  <a:pt x="7096098" y="3444951"/>
                  <a:pt x="7111105" y="3451908"/>
                </a:cubicBezTo>
                <a:cubicBezTo>
                  <a:pt x="7126111" y="3458866"/>
                  <a:pt x="7140777" y="3465687"/>
                  <a:pt x="7155102" y="3472372"/>
                </a:cubicBezTo>
                <a:cubicBezTo>
                  <a:pt x="7169427" y="3479057"/>
                  <a:pt x="7182183" y="3486424"/>
                  <a:pt x="7193369" y="3494473"/>
                </a:cubicBezTo>
                <a:cubicBezTo>
                  <a:pt x="7204556" y="3502522"/>
                  <a:pt x="7213560" y="3511867"/>
                  <a:pt x="7220382" y="3522509"/>
                </a:cubicBezTo>
                <a:cubicBezTo>
                  <a:pt x="7227203" y="3533150"/>
                  <a:pt x="7230614" y="3545974"/>
                  <a:pt x="7230614" y="3560981"/>
                </a:cubicBezTo>
                <a:cubicBezTo>
                  <a:pt x="7230614" y="3574896"/>
                  <a:pt x="7228158" y="3587311"/>
                  <a:pt x="7223247" y="3598225"/>
                </a:cubicBezTo>
                <a:cubicBezTo>
                  <a:pt x="7218335" y="3609139"/>
                  <a:pt x="7211309" y="3618348"/>
                  <a:pt x="7202169" y="3625851"/>
                </a:cubicBezTo>
                <a:cubicBezTo>
                  <a:pt x="7193029" y="3633355"/>
                  <a:pt x="7182114" y="3639153"/>
                  <a:pt x="7169427" y="3643246"/>
                </a:cubicBezTo>
                <a:cubicBezTo>
                  <a:pt x="7156739" y="3647338"/>
                  <a:pt x="7142755" y="3649385"/>
                  <a:pt x="7127476" y="3649385"/>
                </a:cubicBezTo>
                <a:cubicBezTo>
                  <a:pt x="7107285" y="3649385"/>
                  <a:pt x="7089481" y="3646997"/>
                  <a:pt x="7074065" y="3642222"/>
                </a:cubicBezTo>
                <a:cubicBezTo>
                  <a:pt x="7058649" y="3637447"/>
                  <a:pt x="7045484" y="3632331"/>
                  <a:pt x="7034570" y="3626874"/>
                </a:cubicBezTo>
                <a:cubicBezTo>
                  <a:pt x="7023656" y="3621417"/>
                  <a:pt x="7014720" y="3616370"/>
                  <a:pt x="7007762" y="3611731"/>
                </a:cubicBezTo>
                <a:cubicBezTo>
                  <a:pt x="7000804" y="3607093"/>
                  <a:pt x="6995416" y="3604773"/>
                  <a:pt x="6991596" y="3604773"/>
                </a:cubicBezTo>
                <a:cubicBezTo>
                  <a:pt x="6989413" y="3604773"/>
                  <a:pt x="6987503" y="3605251"/>
                  <a:pt x="6985866" y="3606206"/>
                </a:cubicBezTo>
                <a:cubicBezTo>
                  <a:pt x="6984229" y="3607161"/>
                  <a:pt x="6982865" y="3608866"/>
                  <a:pt x="6981773" y="3611322"/>
                </a:cubicBezTo>
                <a:cubicBezTo>
                  <a:pt x="6980682" y="3613778"/>
                  <a:pt x="6979863" y="3616984"/>
                  <a:pt x="6979317" y="3620940"/>
                </a:cubicBezTo>
                <a:cubicBezTo>
                  <a:pt x="6978772" y="3624896"/>
                  <a:pt x="6978499" y="3629876"/>
                  <a:pt x="6978499" y="3635879"/>
                </a:cubicBezTo>
                <a:cubicBezTo>
                  <a:pt x="6978499" y="3644337"/>
                  <a:pt x="6979249" y="3651090"/>
                  <a:pt x="6980750" y="3656138"/>
                </a:cubicBezTo>
                <a:cubicBezTo>
                  <a:pt x="6982251" y="3661185"/>
                  <a:pt x="6984570" y="3665347"/>
                  <a:pt x="6987708" y="3668621"/>
                </a:cubicBezTo>
                <a:cubicBezTo>
                  <a:pt x="6990846" y="3671895"/>
                  <a:pt x="6996439" y="3675851"/>
                  <a:pt x="7004488" y="3680490"/>
                </a:cubicBezTo>
                <a:cubicBezTo>
                  <a:pt x="7012537" y="3685128"/>
                  <a:pt x="7022496" y="3689630"/>
                  <a:pt x="7034365" y="3693996"/>
                </a:cubicBezTo>
                <a:cubicBezTo>
                  <a:pt x="7046234" y="3698361"/>
                  <a:pt x="7059740" y="3702045"/>
                  <a:pt x="7074884" y="3705046"/>
                </a:cubicBezTo>
                <a:cubicBezTo>
                  <a:pt x="7090027" y="3708048"/>
                  <a:pt x="7106466" y="3709548"/>
                  <a:pt x="7124202" y="3709548"/>
                </a:cubicBezTo>
                <a:cubicBezTo>
                  <a:pt x="7149577" y="3709548"/>
                  <a:pt x="7173247" y="3706138"/>
                  <a:pt x="7195211" y="3699317"/>
                </a:cubicBezTo>
                <a:cubicBezTo>
                  <a:pt x="7217176" y="3692495"/>
                  <a:pt x="7236275" y="3682332"/>
                  <a:pt x="7252510" y="3668825"/>
                </a:cubicBezTo>
                <a:cubicBezTo>
                  <a:pt x="7268745" y="3655319"/>
                  <a:pt x="7281432" y="3638880"/>
                  <a:pt x="7290573" y="3619507"/>
                </a:cubicBezTo>
                <a:cubicBezTo>
                  <a:pt x="7299713" y="3600135"/>
                  <a:pt x="7304284" y="3578034"/>
                  <a:pt x="7304284" y="3553205"/>
                </a:cubicBezTo>
                <a:cubicBezTo>
                  <a:pt x="7304284" y="3532195"/>
                  <a:pt x="7300805" y="3513982"/>
                  <a:pt x="7293847" y="3498566"/>
                </a:cubicBezTo>
                <a:cubicBezTo>
                  <a:pt x="7286889" y="3483150"/>
                  <a:pt x="7277749" y="3469780"/>
                  <a:pt x="7266425" y="3458457"/>
                </a:cubicBezTo>
                <a:cubicBezTo>
                  <a:pt x="7255102" y="3447133"/>
                  <a:pt x="7242210" y="3437311"/>
                  <a:pt x="7227749" y="3428989"/>
                </a:cubicBezTo>
                <a:cubicBezTo>
                  <a:pt x="7213288" y="3420667"/>
                  <a:pt x="7198554" y="3413027"/>
                  <a:pt x="7183547" y="3406069"/>
                </a:cubicBezTo>
                <a:cubicBezTo>
                  <a:pt x="7168540" y="3399112"/>
                  <a:pt x="7153806" y="3392222"/>
                  <a:pt x="7139345" y="3385401"/>
                </a:cubicBezTo>
                <a:cubicBezTo>
                  <a:pt x="7124884" y="3378579"/>
                  <a:pt x="7111991" y="3371076"/>
                  <a:pt x="7100668" y="3362890"/>
                </a:cubicBezTo>
                <a:cubicBezTo>
                  <a:pt x="7089345" y="3354705"/>
                  <a:pt x="7080272" y="3345292"/>
                  <a:pt x="7073451" y="3334650"/>
                </a:cubicBezTo>
                <a:cubicBezTo>
                  <a:pt x="7066630" y="3324009"/>
                  <a:pt x="7063219" y="3311322"/>
                  <a:pt x="7063219" y="3296588"/>
                </a:cubicBezTo>
                <a:cubicBezTo>
                  <a:pt x="7063219" y="3286492"/>
                  <a:pt x="7064993" y="3276942"/>
                  <a:pt x="7068540" y="3267938"/>
                </a:cubicBezTo>
                <a:cubicBezTo>
                  <a:pt x="7072087" y="3258934"/>
                  <a:pt x="7077407" y="3251158"/>
                  <a:pt x="7084502" y="3244609"/>
                </a:cubicBezTo>
                <a:cubicBezTo>
                  <a:pt x="7091596" y="3238061"/>
                  <a:pt x="7100600" y="3232808"/>
                  <a:pt x="7111514" y="3228852"/>
                </a:cubicBezTo>
                <a:cubicBezTo>
                  <a:pt x="7122428" y="3224896"/>
                  <a:pt x="7135252" y="3222918"/>
                  <a:pt x="7149986" y="3222918"/>
                </a:cubicBezTo>
                <a:cubicBezTo>
                  <a:pt x="7165812" y="3222918"/>
                  <a:pt x="7180068" y="3224896"/>
                  <a:pt x="7192756" y="3228852"/>
                </a:cubicBezTo>
                <a:cubicBezTo>
                  <a:pt x="7205443" y="3232808"/>
                  <a:pt x="7216425" y="3237174"/>
                  <a:pt x="7225702" y="3241949"/>
                </a:cubicBezTo>
                <a:cubicBezTo>
                  <a:pt x="7234979" y="3246724"/>
                  <a:pt x="7242824" y="3251021"/>
                  <a:pt x="7249236" y="3254841"/>
                </a:cubicBezTo>
                <a:cubicBezTo>
                  <a:pt x="7255648" y="3258661"/>
                  <a:pt x="7260355" y="3260571"/>
                  <a:pt x="7263356" y="3260571"/>
                </a:cubicBezTo>
                <a:cubicBezTo>
                  <a:pt x="7265266" y="3260571"/>
                  <a:pt x="7266971" y="3259957"/>
                  <a:pt x="7268472" y="3258729"/>
                </a:cubicBezTo>
                <a:cubicBezTo>
                  <a:pt x="7269973" y="3257502"/>
                  <a:pt x="7271132" y="3255592"/>
                  <a:pt x="7271951" y="3253000"/>
                </a:cubicBezTo>
                <a:cubicBezTo>
                  <a:pt x="7272769" y="3250407"/>
                  <a:pt x="7273383" y="3247201"/>
                  <a:pt x="7273792" y="3243382"/>
                </a:cubicBezTo>
                <a:cubicBezTo>
                  <a:pt x="7274202" y="3239562"/>
                  <a:pt x="7274406" y="3235196"/>
                  <a:pt x="7274406" y="3230285"/>
                </a:cubicBezTo>
                <a:cubicBezTo>
                  <a:pt x="7274406" y="3225100"/>
                  <a:pt x="7274270" y="3220871"/>
                  <a:pt x="7273997" y="3217597"/>
                </a:cubicBezTo>
                <a:cubicBezTo>
                  <a:pt x="7273724" y="3214323"/>
                  <a:pt x="7273315" y="3211526"/>
                  <a:pt x="7272769" y="3209207"/>
                </a:cubicBezTo>
                <a:cubicBezTo>
                  <a:pt x="7272224" y="3206888"/>
                  <a:pt x="7271541" y="3204978"/>
                  <a:pt x="7270723" y="3203477"/>
                </a:cubicBezTo>
                <a:cubicBezTo>
                  <a:pt x="7269904" y="3201976"/>
                  <a:pt x="7268199" y="3199930"/>
                  <a:pt x="7265607" y="3197338"/>
                </a:cubicBezTo>
                <a:cubicBezTo>
                  <a:pt x="7263015" y="3194746"/>
                  <a:pt x="7257626" y="3191335"/>
                  <a:pt x="7249440" y="3187106"/>
                </a:cubicBezTo>
                <a:cubicBezTo>
                  <a:pt x="7241255" y="3182877"/>
                  <a:pt x="7231910" y="3179057"/>
                  <a:pt x="7221405" y="3175646"/>
                </a:cubicBezTo>
                <a:cubicBezTo>
                  <a:pt x="7210900" y="3172235"/>
                  <a:pt x="7199713" y="3169507"/>
                  <a:pt x="7187844" y="3167461"/>
                </a:cubicBezTo>
                <a:cubicBezTo>
                  <a:pt x="7175975" y="3165414"/>
                  <a:pt x="7164174" y="3164391"/>
                  <a:pt x="7152442" y="3164391"/>
                </a:cubicBezTo>
                <a:close/>
                <a:moveTo>
                  <a:pt x="5736826" y="3164391"/>
                </a:moveTo>
                <a:cubicBezTo>
                  <a:pt x="5696444" y="3164391"/>
                  <a:pt x="5661110" y="3170871"/>
                  <a:pt x="5630824" y="3183832"/>
                </a:cubicBezTo>
                <a:cubicBezTo>
                  <a:pt x="5600537" y="3196792"/>
                  <a:pt x="5575298" y="3215210"/>
                  <a:pt x="5555107" y="3239084"/>
                </a:cubicBezTo>
                <a:cubicBezTo>
                  <a:pt x="5534916" y="3262959"/>
                  <a:pt x="5519773" y="3291949"/>
                  <a:pt x="5509677" y="3326056"/>
                </a:cubicBezTo>
                <a:cubicBezTo>
                  <a:pt x="5499581" y="3360162"/>
                  <a:pt x="5494534" y="3398088"/>
                  <a:pt x="5494534" y="3439835"/>
                </a:cubicBezTo>
                <a:cubicBezTo>
                  <a:pt x="5494534" y="3483491"/>
                  <a:pt x="5499172" y="3522099"/>
                  <a:pt x="5508449" y="3555660"/>
                </a:cubicBezTo>
                <a:cubicBezTo>
                  <a:pt x="5517726" y="3589221"/>
                  <a:pt x="5531846" y="3617325"/>
                  <a:pt x="5550810" y="3639971"/>
                </a:cubicBezTo>
                <a:cubicBezTo>
                  <a:pt x="5569772" y="3662618"/>
                  <a:pt x="5593784" y="3679876"/>
                  <a:pt x="5622842" y="3691745"/>
                </a:cubicBezTo>
                <a:cubicBezTo>
                  <a:pt x="5651901" y="3703614"/>
                  <a:pt x="5686348" y="3709548"/>
                  <a:pt x="5726185" y="3709548"/>
                </a:cubicBezTo>
                <a:cubicBezTo>
                  <a:pt x="5766567" y="3709548"/>
                  <a:pt x="5801901" y="3703068"/>
                  <a:pt x="5832188" y="3690108"/>
                </a:cubicBezTo>
                <a:cubicBezTo>
                  <a:pt x="5862474" y="3677147"/>
                  <a:pt x="5887645" y="3658593"/>
                  <a:pt x="5907699" y="3634446"/>
                </a:cubicBezTo>
                <a:cubicBezTo>
                  <a:pt x="5927754" y="3610299"/>
                  <a:pt x="5942829" y="3581035"/>
                  <a:pt x="5952924" y="3546656"/>
                </a:cubicBezTo>
                <a:cubicBezTo>
                  <a:pt x="5963020" y="3512277"/>
                  <a:pt x="5968068" y="3473668"/>
                  <a:pt x="5968068" y="3430831"/>
                </a:cubicBezTo>
                <a:cubicBezTo>
                  <a:pt x="5968068" y="3387993"/>
                  <a:pt x="5963361" y="3349998"/>
                  <a:pt x="5953948" y="3316847"/>
                </a:cubicBezTo>
                <a:cubicBezTo>
                  <a:pt x="5944534" y="3283695"/>
                  <a:pt x="5930210" y="3255865"/>
                  <a:pt x="5910974" y="3233354"/>
                </a:cubicBezTo>
                <a:cubicBezTo>
                  <a:pt x="5891738" y="3210844"/>
                  <a:pt x="5867658" y="3193723"/>
                  <a:pt x="5838737" y="3181990"/>
                </a:cubicBezTo>
                <a:cubicBezTo>
                  <a:pt x="5809814" y="3170257"/>
                  <a:pt x="5775844" y="3164391"/>
                  <a:pt x="5736826" y="3164391"/>
                </a:cubicBezTo>
                <a:close/>
                <a:moveTo>
                  <a:pt x="0" y="0"/>
                </a:moveTo>
                <a:lnTo>
                  <a:pt x="12192000" y="0"/>
                </a:lnTo>
                <a:lnTo>
                  <a:pt x="12192000" y="6858000"/>
                </a:lnTo>
                <a:lnTo>
                  <a:pt x="0" y="6858000"/>
                </a:lnTo>
                <a:close/>
              </a:path>
            </a:pathLst>
          </a:custGeom>
          <a:solidFill>
            <a:schemeClr val="tx1">
              <a:lumMod val="95000"/>
              <a:lumOff val="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6600" dirty="0">
              <a:solidFill>
                <a:schemeClr val="bg1"/>
              </a:solidFill>
            </a:endParaRPr>
          </a:p>
        </p:txBody>
      </p:sp>
    </p:spTree>
    <p:extLst>
      <p:ext uri="{BB962C8B-B14F-4D97-AF65-F5344CB8AC3E}">
        <p14:creationId xmlns:p14="http://schemas.microsoft.com/office/powerpoint/2010/main" val="156388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 -3.33333E-6 L 0.99753 0.00116 " pathEditMode="relative" rAng="0" ptsTypes="AA">
                                      <p:cBhvr>
                                        <p:cTn id="6" dur="1000" fill="hold"/>
                                        <p:tgtEl>
                                          <p:spTgt spid="7"/>
                                        </p:tgtEl>
                                        <p:attrNameLst>
                                          <p:attrName>ppt_x</p:attrName>
                                          <p:attrName>ppt_y</p:attrName>
                                        </p:attrNameLst>
                                      </p:cBhvr>
                                      <p:rCtr x="49870"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C8BFCCD-60CE-4830-9A08-5AA4D115805F}"/>
              </a:ext>
            </a:extLst>
          </p:cNvPr>
          <p:cNvGrpSpPr/>
          <p:nvPr/>
        </p:nvGrpSpPr>
        <p:grpSpPr>
          <a:xfrm>
            <a:off x="1842052" y="965190"/>
            <a:ext cx="2528779" cy="5186035"/>
            <a:chOff x="1842052" y="965190"/>
            <a:chExt cx="2528779" cy="5186035"/>
          </a:xfrm>
        </p:grpSpPr>
        <p:sp>
          <p:nvSpPr>
            <p:cNvPr id="5" name="Rectangle 4">
              <a:extLst>
                <a:ext uri="{FF2B5EF4-FFF2-40B4-BE49-F238E27FC236}">
                  <a16:creationId xmlns:a16="http://schemas.microsoft.com/office/drawing/2014/main" id="{E5233DA3-9342-4BBF-A436-949D1D257E91}"/>
                </a:ext>
              </a:extLst>
            </p:cNvPr>
            <p:cNvSpPr/>
            <p:nvPr/>
          </p:nvSpPr>
          <p:spPr>
            <a:xfrm>
              <a:off x="1842052" y="1669774"/>
              <a:ext cx="2133600" cy="3776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DCCDAF8-A329-45E6-A5AB-2303E802EFEB}"/>
                </a:ext>
              </a:extLst>
            </p:cNvPr>
            <p:cNvSpPr txBox="1"/>
            <p:nvPr/>
          </p:nvSpPr>
          <p:spPr>
            <a:xfrm>
              <a:off x="2369754" y="965190"/>
              <a:ext cx="2001077" cy="5186035"/>
            </a:xfrm>
            <a:prstGeom prst="rect">
              <a:avLst/>
            </a:prstGeom>
            <a:noFill/>
            <a:ln>
              <a:noFill/>
            </a:ln>
          </p:spPr>
          <p:txBody>
            <a:bodyPr wrap="square" rtlCol="0">
              <a:spAutoFit/>
            </a:bodyPr>
            <a:lstStyle/>
            <a:p>
              <a:r>
                <a:rPr lang="id-ID" sz="33100" dirty="0">
                  <a:solidFill>
                    <a:schemeClr val="tx1">
                      <a:lumMod val="65000"/>
                      <a:lumOff val="35000"/>
                    </a:schemeClr>
                  </a:solidFill>
                  <a:latin typeface="Agency FB" panose="020B0503020202020204" pitchFamily="34" charset="0"/>
                </a:rPr>
                <a:t>1</a:t>
              </a:r>
              <a:endParaRPr lang="en-US" sz="33100" dirty="0">
                <a:solidFill>
                  <a:schemeClr val="tx1">
                    <a:lumMod val="65000"/>
                    <a:lumOff val="35000"/>
                  </a:schemeClr>
                </a:solidFill>
                <a:latin typeface="Agency FB" panose="020B0503020202020204" pitchFamily="34" charset="0"/>
              </a:endParaRPr>
            </a:p>
          </p:txBody>
        </p:sp>
      </p:grpSp>
      <p:cxnSp>
        <p:nvCxnSpPr>
          <p:cNvPr id="8" name="Straight Connector 7">
            <a:extLst>
              <a:ext uri="{FF2B5EF4-FFF2-40B4-BE49-F238E27FC236}">
                <a16:creationId xmlns:a16="http://schemas.microsoft.com/office/drawing/2014/main" id="{2CB91971-49C7-44BA-9019-971BCBFBC118}"/>
              </a:ext>
            </a:extLst>
          </p:cNvPr>
          <p:cNvCxnSpPr>
            <a:cxnSpLocks/>
          </p:cNvCxnSpPr>
          <p:nvPr/>
        </p:nvCxnSpPr>
        <p:spPr>
          <a:xfrm>
            <a:off x="1683026" y="1523999"/>
            <a:ext cx="2491409" cy="0"/>
          </a:xfrm>
          <a:prstGeom prst="line">
            <a:avLst/>
          </a:prstGeom>
          <a:ln w="825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4DF3911-6ED7-4364-AE63-650DA5E856ED}"/>
              </a:ext>
            </a:extLst>
          </p:cNvPr>
          <p:cNvCxnSpPr>
            <a:cxnSpLocks/>
          </p:cNvCxnSpPr>
          <p:nvPr/>
        </p:nvCxnSpPr>
        <p:spPr>
          <a:xfrm>
            <a:off x="1683026" y="5618921"/>
            <a:ext cx="2491409" cy="0"/>
          </a:xfrm>
          <a:prstGeom prst="line">
            <a:avLst/>
          </a:prstGeom>
          <a:ln w="825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C10818-03D8-4228-904E-EB89BD1E2E3B}"/>
              </a:ext>
            </a:extLst>
          </p:cNvPr>
          <p:cNvCxnSpPr>
            <a:cxnSpLocks/>
          </p:cNvCxnSpPr>
          <p:nvPr/>
        </p:nvCxnSpPr>
        <p:spPr>
          <a:xfrm>
            <a:off x="1683026" y="1523999"/>
            <a:ext cx="0" cy="4094922"/>
          </a:xfrm>
          <a:prstGeom prst="line">
            <a:avLst/>
          </a:prstGeom>
          <a:ln w="825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416A9A-A372-4844-8BE3-688D978058F8}"/>
              </a:ext>
            </a:extLst>
          </p:cNvPr>
          <p:cNvCxnSpPr>
            <a:cxnSpLocks/>
          </p:cNvCxnSpPr>
          <p:nvPr/>
        </p:nvCxnSpPr>
        <p:spPr>
          <a:xfrm>
            <a:off x="4174435" y="3207026"/>
            <a:ext cx="0" cy="2411895"/>
          </a:xfrm>
          <a:prstGeom prst="line">
            <a:avLst/>
          </a:prstGeom>
          <a:ln w="825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1D476A6-9246-4A1C-B4C1-151902ED03E1}"/>
              </a:ext>
            </a:extLst>
          </p:cNvPr>
          <p:cNvCxnSpPr>
            <a:cxnSpLocks/>
          </p:cNvCxnSpPr>
          <p:nvPr/>
        </p:nvCxnSpPr>
        <p:spPr>
          <a:xfrm>
            <a:off x="4174435" y="1523999"/>
            <a:ext cx="0" cy="2411895"/>
          </a:xfrm>
          <a:prstGeom prst="line">
            <a:avLst/>
          </a:prstGeom>
          <a:ln w="825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7529AEE-6778-41F5-947D-23D2CD3105F1}"/>
              </a:ext>
            </a:extLst>
          </p:cNvPr>
          <p:cNvSpPr txBox="1"/>
          <p:nvPr/>
        </p:nvSpPr>
        <p:spPr>
          <a:xfrm>
            <a:off x="5028226" y="1523999"/>
            <a:ext cx="5992369" cy="4154984"/>
          </a:xfrm>
          <a:prstGeom prst="rect">
            <a:avLst/>
          </a:prstGeom>
          <a:noFill/>
          <a:ln>
            <a:noFill/>
          </a:ln>
        </p:spPr>
        <p:txBody>
          <a:bodyPr wrap="square" rtlCol="0">
            <a:spAutoFit/>
          </a:bodyPr>
          <a:lstStyle/>
          <a:p>
            <a:r>
              <a:rPr lang="id-ID" sz="8800" b="1" dirty="0">
                <a:solidFill>
                  <a:schemeClr val="tx1">
                    <a:lumMod val="65000"/>
                    <a:lumOff val="35000"/>
                  </a:schemeClr>
                </a:solidFill>
                <a:latin typeface="Agency FB" panose="020B0503020202020204" pitchFamily="34" charset="0"/>
              </a:rPr>
              <a:t>ANALISIS BASE TRANSFER STATION </a:t>
            </a:r>
            <a:endParaRPr lang="en-US" sz="8800" b="1" dirty="0">
              <a:solidFill>
                <a:schemeClr val="tx1">
                  <a:lumMod val="65000"/>
                  <a:lumOff val="35000"/>
                </a:schemeClr>
              </a:solidFill>
              <a:latin typeface="Agency FB" panose="020B0503020202020204" pitchFamily="34" charset="0"/>
            </a:endParaRPr>
          </a:p>
        </p:txBody>
      </p:sp>
      <p:sp>
        <p:nvSpPr>
          <p:cNvPr id="43" name="Rectangle 42">
            <a:extLst>
              <a:ext uri="{FF2B5EF4-FFF2-40B4-BE49-F238E27FC236}">
                <a16:creationId xmlns:a16="http://schemas.microsoft.com/office/drawing/2014/main" id="{A66191D8-293D-433A-B6F9-1EC5DC5ADEE2}"/>
              </a:ext>
            </a:extLst>
          </p:cNvPr>
          <p:cNvSpPr/>
          <p:nvPr/>
        </p:nvSpPr>
        <p:spPr>
          <a:xfrm>
            <a:off x="0" y="1272209"/>
            <a:ext cx="1643269" cy="4625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EC5DAFC-98AC-4E4A-BD6D-D01B098AB873}"/>
              </a:ext>
            </a:extLst>
          </p:cNvPr>
          <p:cNvSpPr/>
          <p:nvPr/>
        </p:nvSpPr>
        <p:spPr>
          <a:xfrm>
            <a:off x="11216992" y="1272209"/>
            <a:ext cx="1088249" cy="4625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6FD66AD5-BEED-4BD7-A97F-407EF0775FAE}"/>
              </a:ext>
            </a:extLst>
          </p:cNvPr>
          <p:cNvSpPr/>
          <p:nvPr/>
        </p:nvSpPr>
        <p:spPr>
          <a:xfrm rot="16200000">
            <a:off x="7189409" y="3118421"/>
            <a:ext cx="1232136" cy="6993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4F3DC242-E8DE-4920-8D40-49E37FC597D0}"/>
              </a:ext>
            </a:extLst>
          </p:cNvPr>
          <p:cNvSpPr/>
          <p:nvPr/>
        </p:nvSpPr>
        <p:spPr>
          <a:xfrm rot="16200000">
            <a:off x="6851051" y="-2356678"/>
            <a:ext cx="1173467" cy="5850832"/>
          </a:xfrm>
          <a:prstGeom prst="rect">
            <a:avLst/>
          </a:prstGeom>
          <a:solidFill>
            <a:srgbClr val="2AB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A74FBB0-57F4-40CB-B87A-3087CEA155AC}"/>
              </a:ext>
            </a:extLst>
          </p:cNvPr>
          <p:cNvSpPr/>
          <p:nvPr/>
        </p:nvSpPr>
        <p:spPr>
          <a:xfrm rot="16200000">
            <a:off x="6851050" y="-2025060"/>
            <a:ext cx="1173467" cy="585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6D89DAA5-EF3B-48C5-9350-AE7A10DDC05A}"/>
              </a:ext>
            </a:extLst>
          </p:cNvPr>
          <p:cNvSpPr/>
          <p:nvPr/>
        </p:nvSpPr>
        <p:spPr>
          <a:xfrm rot="16200000">
            <a:off x="6881028" y="-3773401"/>
            <a:ext cx="1625915" cy="6919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3801605"/>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250"/>
                                        <p:tgtEl>
                                          <p:spTgt spid="27"/>
                                        </p:tgtEl>
                                      </p:cBhvr>
                                    </p:animEffect>
                                  </p:childTnLst>
                                </p:cTn>
                              </p:par>
                            </p:childTnLst>
                          </p:cTn>
                        </p:par>
                        <p:par>
                          <p:cTn id="13" fill="hold">
                            <p:stCondLst>
                              <p:cond delay="1250"/>
                            </p:stCondLst>
                            <p:childTnLst>
                              <p:par>
                                <p:cTn id="14" presetID="22" presetClass="entr" presetSubtype="2"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250"/>
                                        <p:tgtEl>
                                          <p:spTgt spid="12"/>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250"/>
                                        <p:tgtEl>
                                          <p:spTgt spid="13"/>
                                        </p:tgtEl>
                                      </p:cBhvr>
                                    </p:animEffect>
                                  </p:childTnLst>
                                </p:cTn>
                              </p:par>
                            </p:childTnLst>
                          </p:cTn>
                        </p:par>
                        <p:par>
                          <p:cTn id="21" fill="hold">
                            <p:stCondLst>
                              <p:cond delay="1750"/>
                            </p:stCondLst>
                            <p:childTnLst>
                              <p:par>
                                <p:cTn id="22" presetID="22" presetClass="entr" presetSubtype="8"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250"/>
                                        <p:tgtEl>
                                          <p:spTgt spid="8"/>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up)">
                                      <p:cBhvr>
                                        <p:cTn id="28" dur="250"/>
                                        <p:tgtEl>
                                          <p:spTgt spid="35"/>
                                        </p:tgtEl>
                                      </p:cBhvr>
                                    </p:animEffect>
                                  </p:childTnLst>
                                </p:cTn>
                              </p:par>
                            </p:childTnLst>
                          </p:cTn>
                        </p:par>
                        <p:par>
                          <p:cTn id="29" fill="hold">
                            <p:stCondLst>
                              <p:cond delay="2250"/>
                            </p:stCondLst>
                            <p:childTnLst>
                              <p:par>
                                <p:cTn id="30" presetID="2" presetClass="entr" presetSubtype="2" decel="10000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1000" fill="hold"/>
                                        <p:tgtEl>
                                          <p:spTgt spid="42"/>
                                        </p:tgtEl>
                                        <p:attrNameLst>
                                          <p:attrName>ppt_x</p:attrName>
                                        </p:attrNameLst>
                                      </p:cBhvr>
                                      <p:tavLst>
                                        <p:tav tm="0">
                                          <p:val>
                                            <p:strVal val="1+#ppt_w/2"/>
                                          </p:val>
                                        </p:tav>
                                        <p:tav tm="100000">
                                          <p:val>
                                            <p:strVal val="#ppt_x"/>
                                          </p:val>
                                        </p:tav>
                                      </p:tavLst>
                                    </p:anim>
                                    <p:anim calcmode="lin" valueType="num">
                                      <p:cBhvr additive="base">
                                        <p:cTn id="33" dur="10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75F02E61-80DE-4E86-9029-2FC59798E0F4}"/>
              </a:ext>
            </a:extLst>
          </p:cNvPr>
          <p:cNvSpPr txBox="1"/>
          <p:nvPr/>
        </p:nvSpPr>
        <p:spPr>
          <a:xfrm>
            <a:off x="3153188" y="4853208"/>
            <a:ext cx="4715804" cy="1200329"/>
          </a:xfrm>
          <a:prstGeom prst="rect">
            <a:avLst/>
          </a:prstGeom>
          <a:noFill/>
        </p:spPr>
        <p:txBody>
          <a:bodyPr wrap="square" rtlCol="0">
            <a:spAutoFit/>
          </a:bodyPr>
          <a:lstStyle/>
          <a:p>
            <a:r>
              <a:rPr lang="id-ID" sz="3600" dirty="0">
                <a:solidFill>
                  <a:schemeClr val="tx1">
                    <a:lumMod val="65000"/>
                    <a:lumOff val="35000"/>
                  </a:schemeClr>
                </a:solidFill>
                <a:latin typeface="Bahnschrift" panose="020B0502040204020203" pitchFamily="34" charset="0"/>
                <a:ea typeface="Adobe Gothic Std B" panose="020B0800000000000000" pitchFamily="34" charset="-128"/>
              </a:rPr>
              <a:t>ANALISIS PERCOBAAN</a:t>
            </a:r>
            <a:endParaRPr lang="en-US" sz="36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29" name="TextBox 28">
            <a:extLst>
              <a:ext uri="{FF2B5EF4-FFF2-40B4-BE49-F238E27FC236}">
                <a16:creationId xmlns:a16="http://schemas.microsoft.com/office/drawing/2014/main" id="{B6865B0F-9D11-4413-9208-D81EC0FDA8BF}"/>
              </a:ext>
            </a:extLst>
          </p:cNvPr>
          <p:cNvSpPr txBox="1"/>
          <p:nvPr/>
        </p:nvSpPr>
        <p:spPr>
          <a:xfrm>
            <a:off x="3153188" y="3625234"/>
            <a:ext cx="6083576" cy="707886"/>
          </a:xfrm>
          <a:prstGeom prst="rect">
            <a:avLst/>
          </a:prstGeom>
          <a:noFill/>
        </p:spPr>
        <p:txBody>
          <a:bodyPr wrap="square" rtlCol="0">
            <a:spAutoFit/>
          </a:bodyPr>
          <a:lstStyle/>
          <a:p>
            <a:r>
              <a:rPr lang="id-ID" sz="4000" dirty="0">
                <a:solidFill>
                  <a:schemeClr val="tx1">
                    <a:lumMod val="65000"/>
                    <a:lumOff val="35000"/>
                  </a:schemeClr>
                </a:solidFill>
                <a:latin typeface="Bahnschrift" panose="020B0502040204020203" pitchFamily="34" charset="0"/>
                <a:ea typeface="Adobe Gothic Std B" panose="020B0800000000000000" pitchFamily="34" charset="-128"/>
              </a:rPr>
              <a:t>RSRQ </a:t>
            </a:r>
            <a:endParaRPr lang="en-US" sz="40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16" name="TextBox 15">
            <a:extLst>
              <a:ext uri="{FF2B5EF4-FFF2-40B4-BE49-F238E27FC236}">
                <a16:creationId xmlns:a16="http://schemas.microsoft.com/office/drawing/2014/main" id="{CAFA253D-6122-43BE-BFEF-87F664FACD3F}"/>
              </a:ext>
            </a:extLst>
          </p:cNvPr>
          <p:cNvSpPr txBox="1"/>
          <p:nvPr/>
        </p:nvSpPr>
        <p:spPr>
          <a:xfrm>
            <a:off x="3153190" y="2542845"/>
            <a:ext cx="4943061" cy="707886"/>
          </a:xfrm>
          <a:prstGeom prst="rect">
            <a:avLst/>
          </a:prstGeom>
          <a:noFill/>
        </p:spPr>
        <p:txBody>
          <a:bodyPr wrap="square" rtlCol="0">
            <a:spAutoFit/>
          </a:bodyPr>
          <a:lstStyle/>
          <a:p>
            <a:r>
              <a:rPr lang="id-ID" sz="4000" dirty="0">
                <a:solidFill>
                  <a:schemeClr val="tx1">
                    <a:lumMod val="65000"/>
                    <a:lumOff val="35000"/>
                  </a:schemeClr>
                </a:solidFill>
                <a:latin typeface="Bahnschrift" panose="020B0502040204020203" pitchFamily="34" charset="0"/>
                <a:ea typeface="Adobe Gothic Std B" panose="020B0800000000000000" pitchFamily="34" charset="-128"/>
              </a:rPr>
              <a:t>RSRP</a:t>
            </a:r>
            <a:endParaRPr lang="en-US" sz="4000" dirty="0">
              <a:solidFill>
                <a:schemeClr val="tx1">
                  <a:lumMod val="65000"/>
                  <a:lumOff val="35000"/>
                </a:schemeClr>
              </a:solidFill>
              <a:latin typeface="Bahnschrift" panose="020B0502040204020203" pitchFamily="34" charset="0"/>
              <a:ea typeface="Adobe Gothic Std B" panose="020B0800000000000000" pitchFamily="34" charset="-128"/>
            </a:endParaRPr>
          </a:p>
        </p:txBody>
      </p:sp>
      <p:sp>
        <p:nvSpPr>
          <p:cNvPr id="4" name="Rectangle 3">
            <a:extLst>
              <a:ext uri="{FF2B5EF4-FFF2-40B4-BE49-F238E27FC236}">
                <a16:creationId xmlns:a16="http://schemas.microsoft.com/office/drawing/2014/main" id="{76E37D10-26BA-4445-BEE7-9E158CAEA0D8}"/>
              </a:ext>
            </a:extLst>
          </p:cNvPr>
          <p:cNvSpPr/>
          <p:nvPr/>
        </p:nvSpPr>
        <p:spPr>
          <a:xfrm>
            <a:off x="3644347" y="92767"/>
            <a:ext cx="4943061" cy="675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lumMod val="65000"/>
                    <a:lumOff val="35000"/>
                  </a:schemeClr>
                </a:solidFill>
                <a:latin typeface="Adobe Gothic Std B" panose="020B0800000000000000" pitchFamily="34" charset="-128"/>
                <a:ea typeface="Adobe Gothic Std B" panose="020B0800000000000000" pitchFamily="34" charset="-128"/>
              </a:rPr>
              <a:t>A</a:t>
            </a:r>
            <a:r>
              <a:rPr lang="id-ID" sz="3200" b="1" dirty="0">
                <a:solidFill>
                  <a:schemeClr val="tx1">
                    <a:lumMod val="65000"/>
                    <a:lumOff val="35000"/>
                  </a:schemeClr>
                </a:solidFill>
                <a:latin typeface="Adobe Gothic Std B" panose="020B0800000000000000" pitchFamily="34" charset="-128"/>
                <a:ea typeface="Adobe Gothic Std B" panose="020B0800000000000000" pitchFamily="34" charset="-128"/>
              </a:rPr>
              <a:t>GENDA</a:t>
            </a:r>
            <a:endParaRPr lang="en-US" sz="3200" b="1" dirty="0">
              <a:solidFill>
                <a:schemeClr val="tx1">
                  <a:lumMod val="65000"/>
                  <a:lumOff val="35000"/>
                </a:schemeClr>
              </a:solidFill>
              <a:latin typeface="Adobe Gothic Std B" panose="020B0800000000000000" pitchFamily="34" charset="-128"/>
              <a:ea typeface="Adobe Gothic Std B" panose="020B0800000000000000" pitchFamily="34" charset="-128"/>
            </a:endParaRPr>
          </a:p>
        </p:txBody>
      </p:sp>
      <p:sp>
        <p:nvSpPr>
          <p:cNvPr id="38" name="Rectangle 37">
            <a:extLst>
              <a:ext uri="{FF2B5EF4-FFF2-40B4-BE49-F238E27FC236}">
                <a16:creationId xmlns:a16="http://schemas.microsoft.com/office/drawing/2014/main" id="{E61D57DD-81A4-447D-8751-3BD42D4ED534}"/>
              </a:ext>
            </a:extLst>
          </p:cNvPr>
          <p:cNvSpPr/>
          <p:nvPr/>
        </p:nvSpPr>
        <p:spPr>
          <a:xfrm>
            <a:off x="0" y="971550"/>
            <a:ext cx="2857500" cy="5886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B1C7FA1A-38AF-4AB4-829B-140EA24E3C8D}"/>
              </a:ext>
            </a:extLst>
          </p:cNvPr>
          <p:cNvCxnSpPr>
            <a:cxnSpLocks/>
          </p:cNvCxnSpPr>
          <p:nvPr/>
        </p:nvCxnSpPr>
        <p:spPr>
          <a:xfrm rot="2676904" flipH="1">
            <a:off x="2643445" y="2749349"/>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FFE7908-125C-49FF-A427-43A666869EB3}"/>
              </a:ext>
            </a:extLst>
          </p:cNvPr>
          <p:cNvCxnSpPr>
            <a:cxnSpLocks/>
          </p:cNvCxnSpPr>
          <p:nvPr/>
        </p:nvCxnSpPr>
        <p:spPr>
          <a:xfrm rot="2676904" flipH="1">
            <a:off x="2295331" y="2405883"/>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72764C2-82DB-41F1-A3E0-74C3BB7E22E7}"/>
              </a:ext>
            </a:extLst>
          </p:cNvPr>
          <p:cNvCxnSpPr>
            <a:cxnSpLocks/>
          </p:cNvCxnSpPr>
          <p:nvPr/>
        </p:nvCxnSpPr>
        <p:spPr>
          <a:xfrm rot="18876904" flipH="1">
            <a:off x="2307757" y="2741434"/>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79FB7A1-58B2-43CF-B758-FAA9E621AF28}"/>
              </a:ext>
            </a:extLst>
          </p:cNvPr>
          <p:cNvCxnSpPr>
            <a:cxnSpLocks/>
          </p:cNvCxnSpPr>
          <p:nvPr/>
        </p:nvCxnSpPr>
        <p:spPr>
          <a:xfrm>
            <a:off x="2622691" y="2629700"/>
            <a:ext cx="192487" cy="190108"/>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C30E6F5-46A9-40B4-90D9-C41DD04110AA}"/>
              </a:ext>
            </a:extLst>
          </p:cNvPr>
          <p:cNvSpPr/>
          <p:nvPr/>
        </p:nvSpPr>
        <p:spPr>
          <a:xfrm>
            <a:off x="2387143" y="2744535"/>
            <a:ext cx="159842" cy="15984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72AC537-D3B2-4A3D-93BE-28FD1B84F005}"/>
              </a:ext>
            </a:extLst>
          </p:cNvPr>
          <p:cNvCxnSpPr>
            <a:cxnSpLocks/>
          </p:cNvCxnSpPr>
          <p:nvPr/>
        </p:nvCxnSpPr>
        <p:spPr>
          <a:xfrm>
            <a:off x="2467064" y="2476342"/>
            <a:ext cx="192487" cy="190108"/>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B9F344-B93D-4042-B26F-9847E94FE372}"/>
              </a:ext>
            </a:extLst>
          </p:cNvPr>
          <p:cNvCxnSpPr>
            <a:cxnSpLocks/>
          </p:cNvCxnSpPr>
          <p:nvPr/>
        </p:nvCxnSpPr>
        <p:spPr>
          <a:xfrm rot="2676904" flipH="1">
            <a:off x="2643443" y="4001316"/>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EB820BC-98E0-431F-8DF3-25255335B6BF}"/>
              </a:ext>
            </a:extLst>
          </p:cNvPr>
          <p:cNvCxnSpPr>
            <a:cxnSpLocks/>
          </p:cNvCxnSpPr>
          <p:nvPr/>
        </p:nvCxnSpPr>
        <p:spPr>
          <a:xfrm rot="2676904" flipH="1">
            <a:off x="2295329" y="3657850"/>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459E6B1-071B-440C-91F3-61C8E28D43A4}"/>
              </a:ext>
            </a:extLst>
          </p:cNvPr>
          <p:cNvCxnSpPr>
            <a:cxnSpLocks/>
          </p:cNvCxnSpPr>
          <p:nvPr/>
        </p:nvCxnSpPr>
        <p:spPr>
          <a:xfrm rot="18876904" flipH="1">
            <a:off x="2307755" y="3993401"/>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C2C45B7-9607-4D3F-BBF7-6DDE0143F5EA}"/>
              </a:ext>
            </a:extLst>
          </p:cNvPr>
          <p:cNvCxnSpPr>
            <a:cxnSpLocks/>
          </p:cNvCxnSpPr>
          <p:nvPr/>
        </p:nvCxnSpPr>
        <p:spPr>
          <a:xfrm>
            <a:off x="2622689" y="3881667"/>
            <a:ext cx="192487" cy="190108"/>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4B799857-2074-4A15-93BC-8DB922097D75}"/>
              </a:ext>
            </a:extLst>
          </p:cNvPr>
          <p:cNvSpPr/>
          <p:nvPr/>
        </p:nvSpPr>
        <p:spPr>
          <a:xfrm>
            <a:off x="2387141" y="3996502"/>
            <a:ext cx="159842" cy="15984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53C35C34-C670-448B-8EFD-541CF020C2A7}"/>
              </a:ext>
            </a:extLst>
          </p:cNvPr>
          <p:cNvCxnSpPr>
            <a:cxnSpLocks/>
          </p:cNvCxnSpPr>
          <p:nvPr/>
        </p:nvCxnSpPr>
        <p:spPr>
          <a:xfrm>
            <a:off x="2467062" y="3728309"/>
            <a:ext cx="192487" cy="190108"/>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E212607-BC03-4094-9E71-BC461B55F258}"/>
              </a:ext>
            </a:extLst>
          </p:cNvPr>
          <p:cNvCxnSpPr>
            <a:cxnSpLocks/>
          </p:cNvCxnSpPr>
          <p:nvPr/>
        </p:nvCxnSpPr>
        <p:spPr>
          <a:xfrm rot="2676904" flipH="1">
            <a:off x="2643444" y="5326950"/>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32A77B6-214A-4A5E-893C-EDE1AB7AF9C0}"/>
              </a:ext>
            </a:extLst>
          </p:cNvPr>
          <p:cNvCxnSpPr>
            <a:cxnSpLocks/>
          </p:cNvCxnSpPr>
          <p:nvPr/>
        </p:nvCxnSpPr>
        <p:spPr>
          <a:xfrm rot="2676904" flipH="1">
            <a:off x="2295330" y="4983484"/>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6D3D1C4-5830-470C-98BF-60B6127C0729}"/>
              </a:ext>
            </a:extLst>
          </p:cNvPr>
          <p:cNvCxnSpPr>
            <a:cxnSpLocks/>
          </p:cNvCxnSpPr>
          <p:nvPr/>
        </p:nvCxnSpPr>
        <p:spPr>
          <a:xfrm rot="18876904" flipH="1">
            <a:off x="2307756" y="5319035"/>
            <a:ext cx="0" cy="48903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759F421-AA92-491D-9BFC-BAA437AE123D}"/>
              </a:ext>
            </a:extLst>
          </p:cNvPr>
          <p:cNvCxnSpPr>
            <a:cxnSpLocks/>
          </p:cNvCxnSpPr>
          <p:nvPr/>
        </p:nvCxnSpPr>
        <p:spPr>
          <a:xfrm>
            <a:off x="2622690" y="5207301"/>
            <a:ext cx="192487" cy="190108"/>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FBB99DE-7B67-4AE7-B1F4-2C256108FEEE}"/>
              </a:ext>
            </a:extLst>
          </p:cNvPr>
          <p:cNvSpPr/>
          <p:nvPr/>
        </p:nvSpPr>
        <p:spPr>
          <a:xfrm>
            <a:off x="2387142" y="5322136"/>
            <a:ext cx="159842" cy="15984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4C30A336-D4BF-4E25-9A5A-A68F81C00AF8}"/>
              </a:ext>
            </a:extLst>
          </p:cNvPr>
          <p:cNvCxnSpPr>
            <a:cxnSpLocks/>
          </p:cNvCxnSpPr>
          <p:nvPr/>
        </p:nvCxnSpPr>
        <p:spPr>
          <a:xfrm>
            <a:off x="2467063" y="5053943"/>
            <a:ext cx="192487" cy="190108"/>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751AB7F-3981-4A84-8D6F-BCCB0BFEA196}"/>
              </a:ext>
            </a:extLst>
          </p:cNvPr>
          <p:cNvSpPr txBox="1"/>
          <p:nvPr/>
        </p:nvSpPr>
        <p:spPr>
          <a:xfrm>
            <a:off x="528097" y="1078712"/>
            <a:ext cx="13523844" cy="1323439"/>
          </a:xfrm>
          <a:prstGeom prst="rect">
            <a:avLst/>
          </a:prstGeom>
          <a:noFill/>
        </p:spPr>
        <p:txBody>
          <a:bodyPr wrap="square" rtlCol="0">
            <a:spAutoFit/>
          </a:bodyPr>
          <a:lstStyle/>
          <a:p>
            <a:r>
              <a:rPr lang="id-ID" sz="4000" b="1" dirty="0">
                <a:solidFill>
                  <a:schemeClr val="tx1">
                    <a:lumMod val="65000"/>
                    <a:lumOff val="35000"/>
                  </a:schemeClr>
                </a:solidFill>
                <a:latin typeface="Agency FB" panose="020B0503020202020204" pitchFamily="34" charset="0"/>
              </a:rPr>
              <a:t>Pembahasan mengenai analisis BTS ini, akan meliputi hal sebagai</a:t>
            </a:r>
            <a:r>
              <a:rPr lang="en-US" sz="4000" b="1" dirty="0">
                <a:solidFill>
                  <a:schemeClr val="tx1">
                    <a:lumMod val="65000"/>
                    <a:lumOff val="35000"/>
                  </a:schemeClr>
                </a:solidFill>
                <a:latin typeface="Agency FB" panose="020B0503020202020204" pitchFamily="34" charset="0"/>
              </a:rPr>
              <a:t>  </a:t>
            </a:r>
          </a:p>
          <a:p>
            <a:r>
              <a:rPr lang="en-US" sz="4000" b="1" dirty="0">
                <a:solidFill>
                  <a:schemeClr val="tx1">
                    <a:lumMod val="65000"/>
                    <a:lumOff val="35000"/>
                  </a:schemeClr>
                </a:solidFill>
                <a:latin typeface="Agency FB" panose="020B0503020202020204" pitchFamily="34" charset="0"/>
              </a:rPr>
              <a:t> </a:t>
            </a:r>
          </a:p>
        </p:txBody>
      </p:sp>
      <p:sp>
        <p:nvSpPr>
          <p:cNvPr id="30" name="TextBox 29">
            <a:extLst>
              <a:ext uri="{FF2B5EF4-FFF2-40B4-BE49-F238E27FC236}">
                <a16:creationId xmlns:a16="http://schemas.microsoft.com/office/drawing/2014/main" id="{36D76DC8-B22F-42D1-A1A1-104265CFEB85}"/>
              </a:ext>
            </a:extLst>
          </p:cNvPr>
          <p:cNvSpPr txBox="1"/>
          <p:nvPr/>
        </p:nvSpPr>
        <p:spPr>
          <a:xfrm>
            <a:off x="528097" y="1574111"/>
            <a:ext cx="4943061" cy="707886"/>
          </a:xfrm>
          <a:prstGeom prst="rect">
            <a:avLst/>
          </a:prstGeom>
          <a:noFill/>
        </p:spPr>
        <p:txBody>
          <a:bodyPr wrap="square" rtlCol="0">
            <a:spAutoFit/>
          </a:bodyPr>
          <a:lstStyle/>
          <a:p>
            <a:r>
              <a:rPr lang="id-ID" sz="4000" b="1" dirty="0">
                <a:solidFill>
                  <a:schemeClr val="tx1">
                    <a:lumMod val="65000"/>
                    <a:lumOff val="35000"/>
                  </a:schemeClr>
                </a:solidFill>
                <a:latin typeface="Agency FB" panose="020B0503020202020204" pitchFamily="34" charset="0"/>
              </a:rPr>
              <a:t>berikut </a:t>
            </a:r>
            <a:r>
              <a:rPr lang="en-US" sz="4000" b="1" dirty="0">
                <a:solidFill>
                  <a:schemeClr val="tx1">
                    <a:lumMod val="65000"/>
                    <a:lumOff val="35000"/>
                  </a:schemeClr>
                </a:solidFill>
                <a:latin typeface="Agency FB" panose="020B0503020202020204" pitchFamily="34" charset="0"/>
              </a:rPr>
              <a:t>; </a:t>
            </a:r>
          </a:p>
        </p:txBody>
      </p:sp>
      <p:cxnSp>
        <p:nvCxnSpPr>
          <p:cNvPr id="39" name="Straight Connector 38">
            <a:extLst>
              <a:ext uri="{FF2B5EF4-FFF2-40B4-BE49-F238E27FC236}">
                <a16:creationId xmlns:a16="http://schemas.microsoft.com/office/drawing/2014/main" id="{7E6C3011-1289-4BA2-AAE8-ACB0D70E5943}"/>
              </a:ext>
            </a:extLst>
          </p:cNvPr>
          <p:cNvCxnSpPr>
            <a:cxnSpLocks/>
          </p:cNvCxnSpPr>
          <p:nvPr/>
        </p:nvCxnSpPr>
        <p:spPr>
          <a:xfrm>
            <a:off x="2353235" y="768627"/>
            <a:ext cx="7503459"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91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ppt_x"/>
                                          </p:val>
                                        </p:tav>
                                        <p:tav tm="100000">
                                          <p:val>
                                            <p:strVal val="#ppt_x"/>
                                          </p:val>
                                        </p:tav>
                                      </p:tavLst>
                                    </p:anim>
                                    <p:anim calcmode="lin" valueType="num">
                                      <p:cBhvr additive="base">
                                        <p:cTn id="8" dur="1250" fill="hold"/>
                                        <p:tgtEl>
                                          <p:spTgt spid="4"/>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barn(outVertical)">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wipe(left)">
                                      <p:cBhvr>
                                        <p:cTn id="16" dur="500"/>
                                        <p:tgtEl>
                                          <p:spTgt spid="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wipe(left)">
                                      <p:cBhvr>
                                        <p:cTn id="21" dur="500"/>
                                        <p:tgtEl>
                                          <p:spTgt spid="2">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250"/>
                                        <p:tgtEl>
                                          <p:spTgt spid="10"/>
                                        </p:tgtEl>
                                      </p:cBhvr>
                                    </p:animEffect>
                                  </p:childTnLst>
                                </p:cTn>
                              </p:par>
                            </p:childTnLst>
                          </p:cTn>
                        </p:par>
                        <p:par>
                          <p:cTn id="29" fill="hold">
                            <p:stCondLst>
                              <p:cond delay="750"/>
                            </p:stCondLst>
                            <p:childTnLst>
                              <p:par>
                                <p:cTn id="30" presetID="22" presetClass="entr" presetSubtype="1"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250"/>
                                        <p:tgtEl>
                                          <p:spTgt spid="6"/>
                                        </p:tgtEl>
                                      </p:cBhvr>
                                    </p:animEffect>
                                  </p:childTnLst>
                                </p:cTn>
                              </p:par>
                            </p:childTnLst>
                          </p:cTn>
                        </p:par>
                        <p:par>
                          <p:cTn id="33" fill="hold">
                            <p:stCondLst>
                              <p:cond delay="1000"/>
                            </p:stCondLst>
                            <p:childTnLst>
                              <p:par>
                                <p:cTn id="34" presetID="22" presetClass="entr" presetSubtype="1"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up)">
                                      <p:cBhvr>
                                        <p:cTn id="36" dur="250"/>
                                        <p:tgtEl>
                                          <p:spTgt spid="7"/>
                                        </p:tgtEl>
                                      </p:cBhvr>
                                    </p:animEffect>
                                  </p:childTnLst>
                                </p:cTn>
                              </p:par>
                            </p:childTnLst>
                          </p:cTn>
                        </p:par>
                        <p:par>
                          <p:cTn id="37" fill="hold">
                            <p:stCondLst>
                              <p:cond delay="1250"/>
                            </p:stCondLst>
                            <p:childTnLst>
                              <p:par>
                                <p:cTn id="38" presetID="22" presetClass="entr" presetSubtype="4"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down)">
                                      <p:cBhvr>
                                        <p:cTn id="40" dur="250"/>
                                        <p:tgtEl>
                                          <p:spTgt spid="5"/>
                                        </p:tgtEl>
                                      </p:cBhvr>
                                    </p:animEffect>
                                  </p:childTnLst>
                                </p:cTn>
                              </p:par>
                            </p:childTnLst>
                          </p:cTn>
                        </p:par>
                        <p:par>
                          <p:cTn id="41" fill="hold">
                            <p:stCondLst>
                              <p:cond delay="1500"/>
                            </p:stCondLst>
                            <p:childTnLst>
                              <p:par>
                                <p:cTn id="42" presetID="22" presetClass="entr" presetSubtype="4"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down)">
                                      <p:cBhvr>
                                        <p:cTn id="44" dur="250"/>
                                        <p:tgtEl>
                                          <p:spTgt spid="8"/>
                                        </p:tgtEl>
                                      </p:cBhvr>
                                    </p:animEffect>
                                  </p:childTnLst>
                                </p:cTn>
                              </p:par>
                            </p:childTnLst>
                          </p:cTn>
                        </p:par>
                        <p:par>
                          <p:cTn id="45" fill="hold">
                            <p:stCondLst>
                              <p:cond delay="1750"/>
                            </p:stCondLst>
                            <p:childTnLst>
                              <p:par>
                                <p:cTn id="46" presetID="6" presetClass="entr" presetSubtype="16"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circle(in)">
                                      <p:cBhvr>
                                        <p:cTn id="48" dur="250"/>
                                        <p:tgtEl>
                                          <p:spTgt spid="9"/>
                                        </p:tgtEl>
                                      </p:cBhvr>
                                    </p:animEffect>
                                  </p:childTnLst>
                                </p:cTn>
                              </p:par>
                            </p:childTnLst>
                          </p:cTn>
                        </p:par>
                        <p:par>
                          <p:cTn id="49" fill="hold">
                            <p:stCondLst>
                              <p:cond delay="2000"/>
                            </p:stCondLst>
                            <p:childTnLst>
                              <p:par>
                                <p:cTn id="50" presetID="2" presetClass="entr" presetSubtype="8" decel="7600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0-#ppt_w/2"/>
                                          </p:val>
                                        </p:tav>
                                        <p:tav tm="100000">
                                          <p:val>
                                            <p:strVal val="#ppt_x"/>
                                          </p:val>
                                        </p:tav>
                                      </p:tavLst>
                                    </p:anim>
                                    <p:anim calcmode="lin" valueType="num">
                                      <p:cBhvr additive="base">
                                        <p:cTn id="53"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down)">
                                      <p:cBhvr>
                                        <p:cTn id="58" dur="250"/>
                                        <p:tgtEl>
                                          <p:spTgt spid="28"/>
                                        </p:tgtEl>
                                      </p:cBhvr>
                                    </p:animEffect>
                                  </p:childTnLst>
                                </p:cTn>
                              </p:par>
                            </p:childTnLst>
                          </p:cTn>
                        </p:par>
                        <p:par>
                          <p:cTn id="59" fill="hold">
                            <p:stCondLst>
                              <p:cond delay="250"/>
                            </p:stCondLst>
                            <p:childTnLst>
                              <p:par>
                                <p:cTn id="60" presetID="22" presetClass="entr" presetSubtype="1" fill="hold" nodeType="after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up)">
                                      <p:cBhvr>
                                        <p:cTn id="62" dur="250"/>
                                        <p:tgtEl>
                                          <p:spTgt spid="24"/>
                                        </p:tgtEl>
                                      </p:cBhvr>
                                    </p:animEffect>
                                  </p:childTnLst>
                                </p:cTn>
                              </p:par>
                            </p:childTnLst>
                          </p:cTn>
                        </p:par>
                        <p:par>
                          <p:cTn id="63" fill="hold">
                            <p:stCondLst>
                              <p:cond delay="500"/>
                            </p:stCondLst>
                            <p:childTnLst>
                              <p:par>
                                <p:cTn id="64" presetID="22" presetClass="entr" presetSubtype="1" fill="hold"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250"/>
                                        <p:tgtEl>
                                          <p:spTgt spid="25"/>
                                        </p:tgtEl>
                                      </p:cBhvr>
                                    </p:animEffect>
                                  </p:childTnLst>
                                </p:cTn>
                              </p:par>
                            </p:childTnLst>
                          </p:cTn>
                        </p:par>
                        <p:par>
                          <p:cTn id="67" fill="hold">
                            <p:stCondLst>
                              <p:cond delay="750"/>
                            </p:stCondLst>
                            <p:childTnLst>
                              <p:par>
                                <p:cTn id="68" presetID="22" presetClass="entr" presetSubtype="4" fill="hold" nodeType="after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wipe(down)">
                                      <p:cBhvr>
                                        <p:cTn id="70" dur="250"/>
                                        <p:tgtEl>
                                          <p:spTgt spid="23"/>
                                        </p:tgtEl>
                                      </p:cBhvr>
                                    </p:animEffect>
                                  </p:childTnLst>
                                </p:cTn>
                              </p:par>
                            </p:childTnLst>
                          </p:cTn>
                        </p:par>
                        <p:par>
                          <p:cTn id="71" fill="hold">
                            <p:stCondLst>
                              <p:cond delay="1000"/>
                            </p:stCondLst>
                            <p:childTnLst>
                              <p:par>
                                <p:cTn id="72" presetID="22" presetClass="entr" presetSubtype="4" fill="hold"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wipe(down)">
                                      <p:cBhvr>
                                        <p:cTn id="74" dur="250"/>
                                        <p:tgtEl>
                                          <p:spTgt spid="26"/>
                                        </p:tgtEl>
                                      </p:cBhvr>
                                    </p:animEffect>
                                  </p:childTnLst>
                                </p:cTn>
                              </p:par>
                              <p:par>
                                <p:cTn id="75" presetID="6" presetClass="entr" presetSubtype="16"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circle(in)">
                                      <p:cBhvr>
                                        <p:cTn id="77" dur="250"/>
                                        <p:tgtEl>
                                          <p:spTgt spid="27"/>
                                        </p:tgtEl>
                                      </p:cBhvr>
                                    </p:animEffect>
                                  </p:childTnLst>
                                </p:cTn>
                              </p:par>
                            </p:childTnLst>
                          </p:cTn>
                        </p:par>
                        <p:par>
                          <p:cTn id="78" fill="hold">
                            <p:stCondLst>
                              <p:cond delay="1250"/>
                            </p:stCondLst>
                            <p:childTnLst>
                              <p:par>
                                <p:cTn id="79" presetID="2" presetClass="entr" presetSubtype="8" decel="62000" fill="hold" grpId="0" nodeType="afterEffect">
                                  <p:stCondLst>
                                    <p:cond delay="0"/>
                                  </p:stCondLst>
                                  <p:childTnLst>
                                    <p:set>
                                      <p:cBhvr>
                                        <p:cTn id="80" dur="1" fill="hold">
                                          <p:stCondLst>
                                            <p:cond delay="0"/>
                                          </p:stCondLst>
                                        </p:cTn>
                                        <p:tgtEl>
                                          <p:spTgt spid="29"/>
                                        </p:tgtEl>
                                        <p:attrNameLst>
                                          <p:attrName>style.visibility</p:attrName>
                                        </p:attrNameLst>
                                      </p:cBhvr>
                                      <p:to>
                                        <p:strVal val="visible"/>
                                      </p:to>
                                    </p:set>
                                    <p:anim calcmode="lin" valueType="num">
                                      <p:cBhvr additive="base">
                                        <p:cTn id="81" dur="500" fill="hold"/>
                                        <p:tgtEl>
                                          <p:spTgt spid="29"/>
                                        </p:tgtEl>
                                        <p:attrNameLst>
                                          <p:attrName>ppt_x</p:attrName>
                                        </p:attrNameLst>
                                      </p:cBhvr>
                                      <p:tavLst>
                                        <p:tav tm="0">
                                          <p:val>
                                            <p:strVal val="0-#ppt_w/2"/>
                                          </p:val>
                                        </p:tav>
                                        <p:tav tm="100000">
                                          <p:val>
                                            <p:strVal val="#ppt_x"/>
                                          </p:val>
                                        </p:tav>
                                      </p:tavLst>
                                    </p:anim>
                                    <p:anim calcmode="lin" valueType="num">
                                      <p:cBhvr additive="base">
                                        <p:cTn id="8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down)">
                                      <p:cBhvr>
                                        <p:cTn id="87" dur="250"/>
                                        <p:tgtEl>
                                          <p:spTgt spid="36"/>
                                        </p:tgtEl>
                                      </p:cBhvr>
                                    </p:animEffect>
                                  </p:childTnLst>
                                </p:cTn>
                              </p:par>
                            </p:childTnLst>
                          </p:cTn>
                        </p:par>
                        <p:par>
                          <p:cTn id="88" fill="hold">
                            <p:stCondLst>
                              <p:cond delay="250"/>
                            </p:stCondLst>
                            <p:childTnLst>
                              <p:par>
                                <p:cTn id="89" presetID="22" presetClass="entr" presetSubtype="1" fill="hold" nodeType="after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up)">
                                      <p:cBhvr>
                                        <p:cTn id="91" dur="250"/>
                                        <p:tgtEl>
                                          <p:spTgt spid="32"/>
                                        </p:tgtEl>
                                      </p:cBhvr>
                                    </p:animEffect>
                                  </p:childTnLst>
                                </p:cTn>
                              </p:par>
                            </p:childTnLst>
                          </p:cTn>
                        </p:par>
                        <p:par>
                          <p:cTn id="92" fill="hold">
                            <p:stCondLst>
                              <p:cond delay="500"/>
                            </p:stCondLst>
                            <p:childTnLst>
                              <p:par>
                                <p:cTn id="93" presetID="22" presetClass="entr" presetSubtype="1" fill="hold" nodeType="after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wipe(up)">
                                      <p:cBhvr>
                                        <p:cTn id="95" dur="250"/>
                                        <p:tgtEl>
                                          <p:spTgt spid="33"/>
                                        </p:tgtEl>
                                      </p:cBhvr>
                                    </p:animEffect>
                                  </p:childTnLst>
                                </p:cTn>
                              </p:par>
                            </p:childTnLst>
                          </p:cTn>
                        </p:par>
                        <p:par>
                          <p:cTn id="96" fill="hold">
                            <p:stCondLst>
                              <p:cond delay="750"/>
                            </p:stCondLst>
                            <p:childTnLst>
                              <p:par>
                                <p:cTn id="97" presetID="22" presetClass="entr" presetSubtype="4" fill="hold" nodeType="after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wipe(down)">
                                      <p:cBhvr>
                                        <p:cTn id="99" dur="250"/>
                                        <p:tgtEl>
                                          <p:spTgt spid="31"/>
                                        </p:tgtEl>
                                      </p:cBhvr>
                                    </p:animEffect>
                                  </p:childTnLst>
                                </p:cTn>
                              </p:par>
                            </p:childTnLst>
                          </p:cTn>
                        </p:par>
                        <p:par>
                          <p:cTn id="100" fill="hold">
                            <p:stCondLst>
                              <p:cond delay="1000"/>
                            </p:stCondLst>
                            <p:childTnLst>
                              <p:par>
                                <p:cTn id="101" presetID="22" presetClass="entr" presetSubtype="4" fill="hold" nodeType="after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wipe(down)">
                                      <p:cBhvr>
                                        <p:cTn id="103" dur="250"/>
                                        <p:tgtEl>
                                          <p:spTgt spid="34"/>
                                        </p:tgtEl>
                                      </p:cBhvr>
                                    </p:animEffect>
                                  </p:childTnLst>
                                </p:cTn>
                              </p:par>
                              <p:par>
                                <p:cTn id="104" presetID="6" presetClass="entr" presetSubtype="16" fill="hold" grpId="0" nodeType="withEffect">
                                  <p:stCondLst>
                                    <p:cond delay="0"/>
                                  </p:stCondLst>
                                  <p:childTnLst>
                                    <p:set>
                                      <p:cBhvr>
                                        <p:cTn id="105" dur="1" fill="hold">
                                          <p:stCondLst>
                                            <p:cond delay="0"/>
                                          </p:stCondLst>
                                        </p:cTn>
                                        <p:tgtEl>
                                          <p:spTgt spid="35"/>
                                        </p:tgtEl>
                                        <p:attrNameLst>
                                          <p:attrName>style.visibility</p:attrName>
                                        </p:attrNameLst>
                                      </p:cBhvr>
                                      <p:to>
                                        <p:strVal val="visible"/>
                                      </p:to>
                                    </p:set>
                                    <p:animEffect transition="in" filter="circle(in)">
                                      <p:cBhvr>
                                        <p:cTn id="106" dur="250"/>
                                        <p:tgtEl>
                                          <p:spTgt spid="35"/>
                                        </p:tgtEl>
                                      </p:cBhvr>
                                    </p:animEffect>
                                  </p:childTnLst>
                                </p:cTn>
                              </p:par>
                            </p:childTnLst>
                          </p:cTn>
                        </p:par>
                        <p:par>
                          <p:cTn id="107" fill="hold">
                            <p:stCondLst>
                              <p:cond delay="1250"/>
                            </p:stCondLst>
                            <p:childTnLst>
                              <p:par>
                                <p:cTn id="108" presetID="2" presetClass="entr" presetSubtype="8" decel="78000" fill="hold" grpId="0" nodeType="afterEffect">
                                  <p:stCondLst>
                                    <p:cond delay="0"/>
                                  </p:stCondLst>
                                  <p:childTnLst>
                                    <p:set>
                                      <p:cBhvr>
                                        <p:cTn id="109" dur="1" fill="hold">
                                          <p:stCondLst>
                                            <p:cond delay="0"/>
                                          </p:stCondLst>
                                        </p:cTn>
                                        <p:tgtEl>
                                          <p:spTgt spid="37"/>
                                        </p:tgtEl>
                                        <p:attrNameLst>
                                          <p:attrName>style.visibility</p:attrName>
                                        </p:attrNameLst>
                                      </p:cBhvr>
                                      <p:to>
                                        <p:strVal val="visible"/>
                                      </p:to>
                                    </p:set>
                                    <p:anim calcmode="lin" valueType="num">
                                      <p:cBhvr additive="base">
                                        <p:cTn id="110" dur="500" fill="hold"/>
                                        <p:tgtEl>
                                          <p:spTgt spid="37"/>
                                        </p:tgtEl>
                                        <p:attrNameLst>
                                          <p:attrName>ppt_x</p:attrName>
                                        </p:attrNameLst>
                                      </p:cBhvr>
                                      <p:tavLst>
                                        <p:tav tm="0">
                                          <p:val>
                                            <p:strVal val="0-#ppt_w/2"/>
                                          </p:val>
                                        </p:tav>
                                        <p:tav tm="100000">
                                          <p:val>
                                            <p:strVal val="#ppt_x"/>
                                          </p:val>
                                        </p:tav>
                                      </p:tavLst>
                                    </p:anim>
                                    <p:anim calcmode="lin" valueType="num">
                                      <p:cBhvr additive="base">
                                        <p:cTn id="111"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9" grpId="0"/>
      <p:bldP spid="16" grpId="0"/>
      <p:bldP spid="4" grpId="0" animBg="1"/>
      <p:bldP spid="9" grpId="0" animBg="1"/>
      <p:bldP spid="27" grpId="0" animBg="1"/>
      <p:bldP spid="35" grpId="0" animBg="1"/>
      <p:bldP spid="2" grpId="0" build="p"/>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47708CEF-DEC2-439F-82B7-2F417F699342}"/>
              </a:ext>
            </a:extLst>
          </p:cNvPr>
          <p:cNvSpPr/>
          <p:nvPr/>
        </p:nvSpPr>
        <p:spPr>
          <a:xfrm>
            <a:off x="7423055" y="-2347145"/>
            <a:ext cx="6578600" cy="6578600"/>
          </a:xfrm>
          <a:prstGeom prst="ellipse">
            <a:avLst/>
          </a:prstGeom>
          <a:solidFill>
            <a:srgbClr val="62A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61CF8F99-DFE2-4D68-B8B7-D7881C59A6B4}"/>
              </a:ext>
            </a:extLst>
          </p:cNvPr>
          <p:cNvSpPr/>
          <p:nvPr/>
        </p:nvSpPr>
        <p:spPr>
          <a:xfrm>
            <a:off x="10712355" y="4521832"/>
            <a:ext cx="1161142" cy="1161142"/>
          </a:xfrm>
          <a:prstGeom prst="ellipse">
            <a:avLst/>
          </a:prstGeom>
          <a:solidFill>
            <a:srgbClr val="62A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TextBox 13">
            <a:extLst>
              <a:ext uri="{FF2B5EF4-FFF2-40B4-BE49-F238E27FC236}">
                <a16:creationId xmlns:a16="http://schemas.microsoft.com/office/drawing/2014/main" id="{01EDA6A4-0B92-4C98-9943-E9CBF3C64580}"/>
              </a:ext>
            </a:extLst>
          </p:cNvPr>
          <p:cNvSpPr txBox="1"/>
          <p:nvPr/>
        </p:nvSpPr>
        <p:spPr>
          <a:xfrm>
            <a:off x="3505117" y="2593930"/>
            <a:ext cx="1184940" cy="584775"/>
          </a:xfrm>
          <a:prstGeom prst="rect">
            <a:avLst/>
          </a:prstGeom>
          <a:noFill/>
        </p:spPr>
        <p:txBody>
          <a:bodyPr wrap="none" rtlCol="0">
            <a:spAutoFit/>
          </a:bodyPr>
          <a:lstStyle/>
          <a:p>
            <a:r>
              <a:rPr lang="id-ID" sz="3200" dirty="0">
                <a:solidFill>
                  <a:srgbClr val="FF0000"/>
                </a:solidFill>
                <a:latin typeface="League Spartan" panose="00000800000000000000" pitchFamily="50" charset="0"/>
              </a:rPr>
              <a:t>dari</a:t>
            </a:r>
            <a:r>
              <a:rPr lang="id-ID" sz="3200" dirty="0">
                <a:solidFill>
                  <a:schemeClr val="bg2">
                    <a:lumMod val="25000"/>
                  </a:schemeClr>
                </a:solidFill>
                <a:latin typeface="League Spartan" panose="00000800000000000000" pitchFamily="50" charset="0"/>
              </a:rPr>
              <a:t> </a:t>
            </a:r>
            <a:endParaRPr lang="en-ID" sz="3200" dirty="0">
              <a:solidFill>
                <a:schemeClr val="bg2">
                  <a:lumMod val="25000"/>
                </a:schemeClr>
              </a:solidFill>
              <a:latin typeface="League Spartan" panose="00000800000000000000" pitchFamily="50" charset="0"/>
            </a:endParaRPr>
          </a:p>
        </p:txBody>
      </p:sp>
      <p:sp>
        <p:nvSpPr>
          <p:cNvPr id="15" name="Rectangle 14">
            <a:extLst>
              <a:ext uri="{FF2B5EF4-FFF2-40B4-BE49-F238E27FC236}">
                <a16:creationId xmlns:a16="http://schemas.microsoft.com/office/drawing/2014/main" id="{04DFF576-DE20-49E8-8848-9F3F830BE342}"/>
              </a:ext>
            </a:extLst>
          </p:cNvPr>
          <p:cNvSpPr/>
          <p:nvPr/>
        </p:nvSpPr>
        <p:spPr>
          <a:xfrm>
            <a:off x="1491846" y="-391886"/>
            <a:ext cx="4235853" cy="2921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TextBox 15">
            <a:extLst>
              <a:ext uri="{FF2B5EF4-FFF2-40B4-BE49-F238E27FC236}">
                <a16:creationId xmlns:a16="http://schemas.microsoft.com/office/drawing/2014/main" id="{598CC2F1-704C-4D27-ADCC-264194025F10}"/>
              </a:ext>
            </a:extLst>
          </p:cNvPr>
          <p:cNvSpPr txBox="1"/>
          <p:nvPr/>
        </p:nvSpPr>
        <p:spPr>
          <a:xfrm>
            <a:off x="2818967" y="2139316"/>
            <a:ext cx="3391774" cy="584775"/>
          </a:xfrm>
          <a:prstGeom prst="rect">
            <a:avLst/>
          </a:prstGeom>
          <a:noFill/>
        </p:spPr>
        <p:txBody>
          <a:bodyPr wrap="square" rtlCol="0">
            <a:spAutoFit/>
          </a:bodyPr>
          <a:lstStyle/>
          <a:p>
            <a:r>
              <a:rPr lang="id-ID" sz="3200" dirty="0">
                <a:solidFill>
                  <a:schemeClr val="bg2">
                    <a:lumMod val="25000"/>
                  </a:schemeClr>
                </a:solidFill>
                <a:latin typeface="League Spartan" panose="00000800000000000000" pitchFamily="50" charset="0"/>
              </a:rPr>
              <a:t>Pengertian</a:t>
            </a:r>
            <a:endParaRPr lang="en-ID" sz="2400" dirty="0">
              <a:solidFill>
                <a:schemeClr val="bg2">
                  <a:lumMod val="25000"/>
                </a:schemeClr>
              </a:solidFill>
              <a:latin typeface="League Spartan" panose="00000800000000000000" pitchFamily="50" charset="0"/>
            </a:endParaRPr>
          </a:p>
        </p:txBody>
      </p:sp>
      <p:cxnSp>
        <p:nvCxnSpPr>
          <p:cNvPr id="18" name="Straight Connector 17">
            <a:extLst>
              <a:ext uri="{FF2B5EF4-FFF2-40B4-BE49-F238E27FC236}">
                <a16:creationId xmlns:a16="http://schemas.microsoft.com/office/drawing/2014/main" id="{FA303EC6-3317-46BC-BBEB-500A16A0CED2}"/>
              </a:ext>
            </a:extLst>
          </p:cNvPr>
          <p:cNvCxnSpPr>
            <a:cxnSpLocks/>
          </p:cNvCxnSpPr>
          <p:nvPr/>
        </p:nvCxnSpPr>
        <p:spPr>
          <a:xfrm>
            <a:off x="5816638" y="2688364"/>
            <a:ext cx="394103" cy="0"/>
          </a:xfrm>
          <a:prstGeom prst="line">
            <a:avLst/>
          </a:prstGeom>
          <a:ln w="53975">
            <a:solidFill>
              <a:schemeClr val="tx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0C3BCBB9-BBAE-41DD-BEC8-DD8A1CEAFFDE}"/>
              </a:ext>
            </a:extLst>
          </p:cNvPr>
          <p:cNvSpPr txBox="1"/>
          <p:nvPr/>
        </p:nvSpPr>
        <p:spPr>
          <a:xfrm>
            <a:off x="772118" y="3163933"/>
            <a:ext cx="7218771" cy="584775"/>
          </a:xfrm>
          <a:prstGeom prst="rect">
            <a:avLst/>
          </a:prstGeom>
          <a:noFill/>
        </p:spPr>
        <p:txBody>
          <a:bodyPr wrap="none" rtlCol="0">
            <a:spAutoFit/>
          </a:bodyPr>
          <a:lstStyle/>
          <a:p>
            <a:r>
              <a:rPr lang="id-ID" sz="3200" dirty="0">
                <a:solidFill>
                  <a:schemeClr val="bg2">
                    <a:lumMod val="25000"/>
                  </a:schemeClr>
                </a:solidFill>
                <a:latin typeface="League Spartan" panose="00000800000000000000" pitchFamily="50" charset="0"/>
              </a:rPr>
              <a:t>Reference Signal Received Power</a:t>
            </a:r>
          </a:p>
        </p:txBody>
      </p:sp>
      <p:sp>
        <p:nvSpPr>
          <p:cNvPr id="21" name="Rectangle 20">
            <a:extLst>
              <a:ext uri="{FF2B5EF4-FFF2-40B4-BE49-F238E27FC236}">
                <a16:creationId xmlns:a16="http://schemas.microsoft.com/office/drawing/2014/main" id="{8B2F1FE7-5DBE-4B92-B066-AC842BB81DB7}"/>
              </a:ext>
            </a:extLst>
          </p:cNvPr>
          <p:cNvSpPr/>
          <p:nvPr/>
        </p:nvSpPr>
        <p:spPr>
          <a:xfrm>
            <a:off x="-908939" y="2053958"/>
            <a:ext cx="3575939" cy="1050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17" name="Straight Connector 16">
            <a:extLst>
              <a:ext uri="{FF2B5EF4-FFF2-40B4-BE49-F238E27FC236}">
                <a16:creationId xmlns:a16="http://schemas.microsoft.com/office/drawing/2014/main" id="{8E845295-B52A-4997-9BCC-06EF8C3D9279}"/>
              </a:ext>
            </a:extLst>
          </p:cNvPr>
          <p:cNvCxnSpPr>
            <a:cxnSpLocks/>
          </p:cNvCxnSpPr>
          <p:nvPr/>
        </p:nvCxnSpPr>
        <p:spPr>
          <a:xfrm>
            <a:off x="1954019" y="2688364"/>
            <a:ext cx="490328" cy="0"/>
          </a:xfrm>
          <a:prstGeom prst="line">
            <a:avLst/>
          </a:prstGeom>
          <a:ln w="539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013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par>
                                <p:cTn id="12" presetID="22" presetClass="entr" presetSubtype="2"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right)">
                                      <p:cBhvr>
                                        <p:cTn id="14" dur="500"/>
                                        <p:tgtEl>
                                          <p:spTgt spid="17"/>
                                        </p:tgtEl>
                                      </p:cBhvr>
                                    </p:animEffect>
                                  </p:childTnLst>
                                </p:cTn>
                              </p:par>
                              <p:par>
                                <p:cTn id="15" presetID="2" presetClass="entr" presetSubtype="1" decel="10000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777</Words>
  <Application>Microsoft Office PowerPoint</Application>
  <PresentationFormat>Widescreen</PresentationFormat>
  <Paragraphs>275</Paragraphs>
  <Slides>59</Slides>
  <Notes>0</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Adobe Gothic Std B</vt:lpstr>
      <vt:lpstr>Agency FB</vt:lpstr>
      <vt:lpstr>Arial</vt:lpstr>
      <vt:lpstr>Bahnschrift</vt:lpstr>
      <vt:lpstr>Calibri</vt:lpstr>
      <vt:lpstr>Calibri Light</vt:lpstr>
      <vt:lpstr>DeVinne Txt BT</vt:lpstr>
      <vt:lpstr>League Spartan</vt:lpstr>
      <vt:lpstr>ObelixPro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Win7</dc:creator>
  <cp:lastModifiedBy>hidaya tullah</cp:lastModifiedBy>
  <cp:revision>191</cp:revision>
  <dcterms:created xsi:type="dcterms:W3CDTF">2018-03-22T08:27:26Z</dcterms:created>
  <dcterms:modified xsi:type="dcterms:W3CDTF">2020-10-27T04:16:54Z</dcterms:modified>
  <cp:contentStatus/>
</cp:coreProperties>
</file>